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0" r:id="rId2"/>
    <p:sldId id="285" r:id="rId3"/>
    <p:sldId id="287" r:id="rId4"/>
    <p:sldId id="286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274" r:id="rId17"/>
    <p:sldId id="275" r:id="rId18"/>
    <p:sldId id="302" r:id="rId19"/>
    <p:sldId id="300" r:id="rId20"/>
    <p:sldId id="299" r:id="rId21"/>
    <p:sldId id="27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esit" initials="p" lastIdx="10" clrIdx="0"/>
  <p:cmAuthor id="1" name="Subramaniam Kalambur" initials="SK" lastIdx="1" clrIdx="1">
    <p:extLst>
      <p:ext uri="{19B8F6BF-5375-455C-9EA6-DF929625EA0E}">
        <p15:presenceInfo xmlns:p15="http://schemas.microsoft.com/office/powerpoint/2012/main" userId="e612e80be950999d" providerId="Windows Live"/>
      </p:ext>
    </p:extLst>
  </p:cmAuthor>
  <p:cmAuthor id="2" name="sudaroli vijayakumar" initials="sv" lastIdx="1" clrIdx="2">
    <p:extLst>
      <p:ext uri="{19B8F6BF-5375-455C-9EA6-DF929625EA0E}">
        <p15:presenceInfo xmlns:p15="http://schemas.microsoft.com/office/powerpoint/2012/main" userId="sudaroli vijayakuma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A267"/>
    <a:srgbClr val="FEDC32"/>
    <a:srgbClr val="FDBA53"/>
    <a:srgbClr val="F4B350"/>
    <a:srgbClr val="10B9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2" autoAdjust="0"/>
    <p:restoredTop sz="77419" autoAdjust="0"/>
  </p:normalViewPr>
  <p:slideViewPr>
    <p:cSldViewPr snapToGrid="0">
      <p:cViewPr varScale="1">
        <p:scale>
          <a:sx n="56" d="100"/>
          <a:sy n="56" d="100"/>
        </p:scale>
        <p:origin x="121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44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8-11T23:55:38.207" idx="1">
    <p:pos x="7389" y="-11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DE3F87-A221-409A-8BAE-84E5EDA3FAB7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6507B538-07FE-4C54-B13F-6A359B1ED956}">
      <dgm:prSet phldrT="[Text]"/>
      <dgm:spPr/>
      <dgm:t>
        <a:bodyPr/>
        <a:lstStyle/>
        <a:p>
          <a:r>
            <a:rPr lang="en-IN" dirty="0"/>
            <a:t>Enter </a:t>
          </a:r>
        </a:p>
      </dgm:t>
    </dgm:pt>
    <dgm:pt modelId="{3E784D75-1B06-4C36-AE4D-31B87651ED5C}" type="parTrans" cxnId="{A836E306-51E5-40D7-B454-C5FE44BB6042}">
      <dgm:prSet/>
      <dgm:spPr/>
      <dgm:t>
        <a:bodyPr/>
        <a:lstStyle/>
        <a:p>
          <a:endParaRPr lang="en-IN"/>
        </a:p>
      </dgm:t>
    </dgm:pt>
    <dgm:pt modelId="{1C6C766C-DF6B-467A-B1F7-190447B61594}" type="sibTrans" cxnId="{A836E306-51E5-40D7-B454-C5FE44BB6042}">
      <dgm:prSet/>
      <dgm:spPr/>
      <dgm:t>
        <a:bodyPr/>
        <a:lstStyle/>
        <a:p>
          <a:endParaRPr lang="en-IN"/>
        </a:p>
      </dgm:t>
    </dgm:pt>
    <dgm:pt modelId="{F39524BA-2E79-4199-8326-D3C1D81709B3}">
      <dgm:prSet phldrT="[Text]"/>
      <dgm:spPr/>
      <dgm:t>
        <a:bodyPr/>
        <a:lstStyle/>
        <a:p>
          <a:r>
            <a:rPr lang="en-IN" dirty="0"/>
            <a:t>Store </a:t>
          </a:r>
        </a:p>
      </dgm:t>
    </dgm:pt>
    <dgm:pt modelId="{D89324CD-2B31-491B-909F-D38137DCC23F}" type="parTrans" cxnId="{3BF5B673-4342-4136-86A4-EEC134347BC2}">
      <dgm:prSet/>
      <dgm:spPr/>
      <dgm:t>
        <a:bodyPr/>
        <a:lstStyle/>
        <a:p>
          <a:endParaRPr lang="en-IN"/>
        </a:p>
      </dgm:t>
    </dgm:pt>
    <dgm:pt modelId="{3F6AD1EA-2CC9-4A29-8FD4-5BD426B78ECB}" type="sibTrans" cxnId="{3BF5B673-4342-4136-86A4-EEC134347BC2}">
      <dgm:prSet/>
      <dgm:spPr/>
      <dgm:t>
        <a:bodyPr/>
        <a:lstStyle/>
        <a:p>
          <a:endParaRPr lang="en-IN"/>
        </a:p>
      </dgm:t>
    </dgm:pt>
    <dgm:pt modelId="{2558798E-6E90-4C43-A3E1-E868165F56D1}">
      <dgm:prSet phldrT="[Text]"/>
      <dgm:spPr/>
      <dgm:t>
        <a:bodyPr/>
        <a:lstStyle/>
        <a:p>
          <a:r>
            <a:rPr lang="en-IN" dirty="0"/>
            <a:t>Retrieve</a:t>
          </a:r>
        </a:p>
      </dgm:t>
    </dgm:pt>
    <dgm:pt modelId="{6584A06C-7F34-408A-ABCD-B0FDD0BCFB66}" type="parTrans" cxnId="{3A949686-D2B6-4767-AD9A-D42BA331C29E}">
      <dgm:prSet/>
      <dgm:spPr/>
      <dgm:t>
        <a:bodyPr/>
        <a:lstStyle/>
        <a:p>
          <a:endParaRPr lang="en-IN"/>
        </a:p>
      </dgm:t>
    </dgm:pt>
    <dgm:pt modelId="{695201A7-7A7F-4EE1-BDAA-93DE59C7BE16}" type="sibTrans" cxnId="{3A949686-D2B6-4767-AD9A-D42BA331C29E}">
      <dgm:prSet/>
      <dgm:spPr/>
      <dgm:t>
        <a:bodyPr/>
        <a:lstStyle/>
        <a:p>
          <a:endParaRPr lang="en-IN"/>
        </a:p>
      </dgm:t>
    </dgm:pt>
    <dgm:pt modelId="{305A6CCC-FC6B-41E8-8D4F-A1AD08E38933}" type="pres">
      <dgm:prSet presAssocID="{DADE3F87-A221-409A-8BAE-84E5EDA3FAB7}" presName="Name0" presStyleCnt="0">
        <dgm:presLayoutVars>
          <dgm:dir/>
          <dgm:resizeHandles val="exact"/>
        </dgm:presLayoutVars>
      </dgm:prSet>
      <dgm:spPr/>
    </dgm:pt>
    <dgm:pt modelId="{59D7DBBD-30FA-41D8-B023-4903F761C356}" type="pres">
      <dgm:prSet presAssocID="{6507B538-07FE-4C54-B13F-6A359B1ED956}" presName="node" presStyleLbl="node1" presStyleIdx="0" presStyleCnt="3">
        <dgm:presLayoutVars>
          <dgm:bulletEnabled val="1"/>
        </dgm:presLayoutVars>
      </dgm:prSet>
      <dgm:spPr/>
    </dgm:pt>
    <dgm:pt modelId="{37725EAE-27C2-4FA7-9113-0C6258F115E4}" type="pres">
      <dgm:prSet presAssocID="{1C6C766C-DF6B-467A-B1F7-190447B61594}" presName="sibTrans" presStyleLbl="sibTrans2D1" presStyleIdx="0" presStyleCnt="2"/>
      <dgm:spPr/>
    </dgm:pt>
    <dgm:pt modelId="{CDE89CF3-A783-4703-84E7-FA7039EDAABC}" type="pres">
      <dgm:prSet presAssocID="{1C6C766C-DF6B-467A-B1F7-190447B61594}" presName="connectorText" presStyleLbl="sibTrans2D1" presStyleIdx="0" presStyleCnt="2"/>
      <dgm:spPr/>
    </dgm:pt>
    <dgm:pt modelId="{986A960E-71C6-441E-9699-C7DB1B712B51}" type="pres">
      <dgm:prSet presAssocID="{F39524BA-2E79-4199-8326-D3C1D81709B3}" presName="node" presStyleLbl="node1" presStyleIdx="1" presStyleCnt="3">
        <dgm:presLayoutVars>
          <dgm:bulletEnabled val="1"/>
        </dgm:presLayoutVars>
      </dgm:prSet>
      <dgm:spPr/>
    </dgm:pt>
    <dgm:pt modelId="{2C3C91D9-4D5B-4C67-9B16-DBC4E3793E21}" type="pres">
      <dgm:prSet presAssocID="{3F6AD1EA-2CC9-4A29-8FD4-5BD426B78ECB}" presName="sibTrans" presStyleLbl="sibTrans2D1" presStyleIdx="1" presStyleCnt="2"/>
      <dgm:spPr/>
    </dgm:pt>
    <dgm:pt modelId="{8530EB5A-ADF0-483C-B96B-AA0E50DCBD8A}" type="pres">
      <dgm:prSet presAssocID="{3F6AD1EA-2CC9-4A29-8FD4-5BD426B78ECB}" presName="connectorText" presStyleLbl="sibTrans2D1" presStyleIdx="1" presStyleCnt="2"/>
      <dgm:spPr/>
    </dgm:pt>
    <dgm:pt modelId="{D11CD243-0A25-4427-9149-73B6208638E3}" type="pres">
      <dgm:prSet presAssocID="{2558798E-6E90-4C43-A3E1-E868165F56D1}" presName="node" presStyleLbl="node1" presStyleIdx="2" presStyleCnt="3">
        <dgm:presLayoutVars>
          <dgm:bulletEnabled val="1"/>
        </dgm:presLayoutVars>
      </dgm:prSet>
      <dgm:spPr/>
    </dgm:pt>
  </dgm:ptLst>
  <dgm:cxnLst>
    <dgm:cxn modelId="{A836E306-51E5-40D7-B454-C5FE44BB6042}" srcId="{DADE3F87-A221-409A-8BAE-84E5EDA3FAB7}" destId="{6507B538-07FE-4C54-B13F-6A359B1ED956}" srcOrd="0" destOrd="0" parTransId="{3E784D75-1B06-4C36-AE4D-31B87651ED5C}" sibTransId="{1C6C766C-DF6B-467A-B1F7-190447B61594}"/>
    <dgm:cxn modelId="{31195622-8D29-4A18-B8CC-1F4D105B3012}" type="presOf" srcId="{F39524BA-2E79-4199-8326-D3C1D81709B3}" destId="{986A960E-71C6-441E-9699-C7DB1B712B51}" srcOrd="0" destOrd="0" presId="urn:microsoft.com/office/officeart/2005/8/layout/process1"/>
    <dgm:cxn modelId="{0E01632A-727A-4D58-A053-5A0879D09054}" type="presOf" srcId="{1C6C766C-DF6B-467A-B1F7-190447B61594}" destId="{CDE89CF3-A783-4703-84E7-FA7039EDAABC}" srcOrd="1" destOrd="0" presId="urn:microsoft.com/office/officeart/2005/8/layout/process1"/>
    <dgm:cxn modelId="{3BF5B673-4342-4136-86A4-EEC134347BC2}" srcId="{DADE3F87-A221-409A-8BAE-84E5EDA3FAB7}" destId="{F39524BA-2E79-4199-8326-D3C1D81709B3}" srcOrd="1" destOrd="0" parTransId="{D89324CD-2B31-491B-909F-D38137DCC23F}" sibTransId="{3F6AD1EA-2CC9-4A29-8FD4-5BD426B78ECB}"/>
    <dgm:cxn modelId="{E7287F77-02C8-4F44-A08E-736543E17587}" type="presOf" srcId="{2558798E-6E90-4C43-A3E1-E868165F56D1}" destId="{D11CD243-0A25-4427-9149-73B6208638E3}" srcOrd="0" destOrd="0" presId="urn:microsoft.com/office/officeart/2005/8/layout/process1"/>
    <dgm:cxn modelId="{0267A87F-49FB-47B6-BF8F-EEEB77D1EDA2}" type="presOf" srcId="{DADE3F87-A221-409A-8BAE-84E5EDA3FAB7}" destId="{305A6CCC-FC6B-41E8-8D4F-A1AD08E38933}" srcOrd="0" destOrd="0" presId="urn:microsoft.com/office/officeart/2005/8/layout/process1"/>
    <dgm:cxn modelId="{3A949686-D2B6-4767-AD9A-D42BA331C29E}" srcId="{DADE3F87-A221-409A-8BAE-84E5EDA3FAB7}" destId="{2558798E-6E90-4C43-A3E1-E868165F56D1}" srcOrd="2" destOrd="0" parTransId="{6584A06C-7F34-408A-ABCD-B0FDD0BCFB66}" sibTransId="{695201A7-7A7F-4EE1-BDAA-93DE59C7BE16}"/>
    <dgm:cxn modelId="{3B8E0197-DDBF-4C6D-8B6C-73352C960689}" type="presOf" srcId="{3F6AD1EA-2CC9-4A29-8FD4-5BD426B78ECB}" destId="{2C3C91D9-4D5B-4C67-9B16-DBC4E3793E21}" srcOrd="0" destOrd="0" presId="urn:microsoft.com/office/officeart/2005/8/layout/process1"/>
    <dgm:cxn modelId="{3A2676A7-AB3E-43A1-BC2E-DEC243959431}" type="presOf" srcId="{6507B538-07FE-4C54-B13F-6A359B1ED956}" destId="{59D7DBBD-30FA-41D8-B023-4903F761C356}" srcOrd="0" destOrd="0" presId="urn:microsoft.com/office/officeart/2005/8/layout/process1"/>
    <dgm:cxn modelId="{0735BCA7-62EF-4BA7-887E-EA3EF6A3CDC0}" type="presOf" srcId="{3F6AD1EA-2CC9-4A29-8FD4-5BD426B78ECB}" destId="{8530EB5A-ADF0-483C-B96B-AA0E50DCBD8A}" srcOrd="1" destOrd="0" presId="urn:microsoft.com/office/officeart/2005/8/layout/process1"/>
    <dgm:cxn modelId="{BA840CDA-F510-4F98-88FF-1D92CFF8C50C}" type="presOf" srcId="{1C6C766C-DF6B-467A-B1F7-190447B61594}" destId="{37725EAE-27C2-4FA7-9113-0C6258F115E4}" srcOrd="0" destOrd="0" presId="urn:microsoft.com/office/officeart/2005/8/layout/process1"/>
    <dgm:cxn modelId="{52BE3694-BB39-41A7-8B74-5FB8EC9FFF50}" type="presParOf" srcId="{305A6CCC-FC6B-41E8-8D4F-A1AD08E38933}" destId="{59D7DBBD-30FA-41D8-B023-4903F761C356}" srcOrd="0" destOrd="0" presId="urn:microsoft.com/office/officeart/2005/8/layout/process1"/>
    <dgm:cxn modelId="{A2E20C40-6904-44FA-B896-BF40AD547FD1}" type="presParOf" srcId="{305A6CCC-FC6B-41E8-8D4F-A1AD08E38933}" destId="{37725EAE-27C2-4FA7-9113-0C6258F115E4}" srcOrd="1" destOrd="0" presId="urn:microsoft.com/office/officeart/2005/8/layout/process1"/>
    <dgm:cxn modelId="{FD7F5A5C-C925-4BEB-9F3A-811B85F2BE99}" type="presParOf" srcId="{37725EAE-27C2-4FA7-9113-0C6258F115E4}" destId="{CDE89CF3-A783-4703-84E7-FA7039EDAABC}" srcOrd="0" destOrd="0" presId="urn:microsoft.com/office/officeart/2005/8/layout/process1"/>
    <dgm:cxn modelId="{5EFA81A7-2989-47B0-8D68-3643EE992C62}" type="presParOf" srcId="{305A6CCC-FC6B-41E8-8D4F-A1AD08E38933}" destId="{986A960E-71C6-441E-9699-C7DB1B712B51}" srcOrd="2" destOrd="0" presId="urn:microsoft.com/office/officeart/2005/8/layout/process1"/>
    <dgm:cxn modelId="{642848CE-1D97-4D94-A617-747E519FBDE7}" type="presParOf" srcId="{305A6CCC-FC6B-41E8-8D4F-A1AD08E38933}" destId="{2C3C91D9-4D5B-4C67-9B16-DBC4E3793E21}" srcOrd="3" destOrd="0" presId="urn:microsoft.com/office/officeart/2005/8/layout/process1"/>
    <dgm:cxn modelId="{1AF429AB-26B4-41AC-98B4-6EC83CB6540E}" type="presParOf" srcId="{2C3C91D9-4D5B-4C67-9B16-DBC4E3793E21}" destId="{8530EB5A-ADF0-483C-B96B-AA0E50DCBD8A}" srcOrd="0" destOrd="0" presId="urn:microsoft.com/office/officeart/2005/8/layout/process1"/>
    <dgm:cxn modelId="{BA554C49-9C03-429A-A134-FBCB3EEBF910}" type="presParOf" srcId="{305A6CCC-FC6B-41E8-8D4F-A1AD08E38933}" destId="{D11CD243-0A25-4427-9149-73B6208638E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39C5D3-102B-4918-BA14-047FD2E8E032}" type="doc">
      <dgm:prSet loTypeId="urn:microsoft.com/office/officeart/2008/layout/AlternatingHexagons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4261021F-D9AA-49C4-B7B4-5DA8C913D529}">
      <dgm:prSet phldrT="[Text]"/>
      <dgm:spPr/>
      <dgm:t>
        <a:bodyPr/>
        <a:lstStyle/>
        <a:p>
          <a:r>
            <a:rPr lang="en-IN" dirty="0"/>
            <a:t>Financial</a:t>
          </a:r>
        </a:p>
      </dgm:t>
    </dgm:pt>
    <dgm:pt modelId="{22ADCA03-4297-4443-B200-B2E1B228A4CA}" type="parTrans" cxnId="{37DD8D9E-30AA-4BD0-9E8A-C7055396F12E}">
      <dgm:prSet/>
      <dgm:spPr/>
      <dgm:t>
        <a:bodyPr/>
        <a:lstStyle/>
        <a:p>
          <a:endParaRPr lang="en-IN"/>
        </a:p>
      </dgm:t>
    </dgm:pt>
    <dgm:pt modelId="{B4C28EDA-2556-4E00-9C1C-FB7EE5FE0BFE}" type="sibTrans" cxnId="{37DD8D9E-30AA-4BD0-9E8A-C7055396F12E}">
      <dgm:prSet custT="1"/>
      <dgm:spPr/>
      <dgm:t>
        <a:bodyPr/>
        <a:lstStyle/>
        <a:p>
          <a:r>
            <a:rPr lang="en-IN" sz="1800" dirty="0"/>
            <a:t>Communication</a:t>
          </a:r>
        </a:p>
      </dgm:t>
    </dgm:pt>
    <dgm:pt modelId="{5FCB57AF-6669-44EC-832F-F5D5E678749E}">
      <dgm:prSet phldrT="[Text]" custT="1"/>
      <dgm:spPr/>
      <dgm:t>
        <a:bodyPr/>
        <a:lstStyle/>
        <a:p>
          <a:r>
            <a:rPr lang="en-IN" sz="2400" dirty="0"/>
            <a:t>Smart </a:t>
          </a:r>
          <a:r>
            <a:rPr lang="en-IN" sz="2400" dirty="0" err="1"/>
            <a:t>homes,cities</a:t>
          </a:r>
          <a:endParaRPr lang="en-IN" sz="2400" dirty="0"/>
        </a:p>
      </dgm:t>
    </dgm:pt>
    <dgm:pt modelId="{82DE37DB-4868-4454-B7EF-26727FB82F8D}" type="parTrans" cxnId="{9E25C662-252E-466B-8655-F08027B94EB5}">
      <dgm:prSet/>
      <dgm:spPr/>
      <dgm:t>
        <a:bodyPr/>
        <a:lstStyle/>
        <a:p>
          <a:endParaRPr lang="en-IN"/>
        </a:p>
      </dgm:t>
    </dgm:pt>
    <dgm:pt modelId="{823CFC54-478B-4D7A-8CCE-0DDF2BF378D6}" type="sibTrans" cxnId="{9E25C662-252E-466B-8655-F08027B94EB5}">
      <dgm:prSet/>
      <dgm:spPr/>
      <dgm:t>
        <a:bodyPr/>
        <a:lstStyle/>
        <a:p>
          <a:r>
            <a:rPr lang="en-IN" dirty="0"/>
            <a:t>Internet</a:t>
          </a:r>
        </a:p>
      </dgm:t>
    </dgm:pt>
    <dgm:pt modelId="{31A77215-9721-485D-A60F-C198E952D0BF}">
      <dgm:prSet phldrT="[Text]" custT="1"/>
      <dgm:spPr/>
      <dgm:t>
        <a:bodyPr/>
        <a:lstStyle/>
        <a:p>
          <a:r>
            <a:rPr lang="en-IN" sz="2400" dirty="0"/>
            <a:t>Energy/utilities</a:t>
          </a:r>
        </a:p>
      </dgm:t>
    </dgm:pt>
    <dgm:pt modelId="{C6E1F5DC-55EC-4119-851F-82513B38B229}" type="parTrans" cxnId="{AFD885AF-61B1-433F-A40D-873F2C51DC29}">
      <dgm:prSet/>
      <dgm:spPr/>
      <dgm:t>
        <a:bodyPr/>
        <a:lstStyle/>
        <a:p>
          <a:endParaRPr lang="en-IN"/>
        </a:p>
      </dgm:t>
    </dgm:pt>
    <dgm:pt modelId="{1A9DE2EB-8CB9-4F8D-A171-D57E0A647F1B}" type="sibTrans" cxnId="{AFD885AF-61B1-433F-A40D-873F2C51DC29}">
      <dgm:prSet custT="1"/>
      <dgm:spPr/>
      <dgm:t>
        <a:bodyPr/>
        <a:lstStyle/>
        <a:p>
          <a:r>
            <a:rPr lang="en-IN" sz="2400" dirty="0"/>
            <a:t>Government</a:t>
          </a:r>
        </a:p>
      </dgm:t>
    </dgm:pt>
    <dgm:pt modelId="{FC98A76A-2565-42A8-9F32-F1E2CAFBD5D2}" type="pres">
      <dgm:prSet presAssocID="{9D39C5D3-102B-4918-BA14-047FD2E8E032}" presName="Name0" presStyleCnt="0">
        <dgm:presLayoutVars>
          <dgm:chMax/>
          <dgm:chPref/>
          <dgm:dir/>
          <dgm:animLvl val="lvl"/>
        </dgm:presLayoutVars>
      </dgm:prSet>
      <dgm:spPr/>
    </dgm:pt>
    <dgm:pt modelId="{F2FBA31F-F3C9-49FC-A991-078BA407C69F}" type="pres">
      <dgm:prSet presAssocID="{4261021F-D9AA-49C4-B7B4-5DA8C913D529}" presName="composite" presStyleCnt="0"/>
      <dgm:spPr/>
    </dgm:pt>
    <dgm:pt modelId="{BA9A1F19-FEA1-4594-9C0A-E9C6C9915BCB}" type="pres">
      <dgm:prSet presAssocID="{4261021F-D9AA-49C4-B7B4-5DA8C913D529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D256A941-7D55-47BA-8134-0681FBFBB84D}" type="pres">
      <dgm:prSet presAssocID="{4261021F-D9AA-49C4-B7B4-5DA8C913D529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76312D1A-6044-40DD-AB8E-028ADCC388B2}" type="pres">
      <dgm:prSet presAssocID="{4261021F-D9AA-49C4-B7B4-5DA8C913D529}" presName="BalanceSpacing" presStyleCnt="0"/>
      <dgm:spPr/>
    </dgm:pt>
    <dgm:pt modelId="{364A02EF-EE9A-44A9-95BC-8C150778F6AB}" type="pres">
      <dgm:prSet presAssocID="{4261021F-D9AA-49C4-B7B4-5DA8C913D529}" presName="BalanceSpacing1" presStyleCnt="0"/>
      <dgm:spPr/>
    </dgm:pt>
    <dgm:pt modelId="{C9AAF20F-3AA5-491E-8EB0-7BCCA54C37EB}" type="pres">
      <dgm:prSet presAssocID="{B4C28EDA-2556-4E00-9C1C-FB7EE5FE0BFE}" presName="Accent1Text" presStyleLbl="node1" presStyleIdx="1" presStyleCnt="6"/>
      <dgm:spPr/>
    </dgm:pt>
    <dgm:pt modelId="{67BEB53D-094E-46DF-99DC-785299831505}" type="pres">
      <dgm:prSet presAssocID="{B4C28EDA-2556-4E00-9C1C-FB7EE5FE0BFE}" presName="spaceBetweenRectangles" presStyleCnt="0"/>
      <dgm:spPr/>
    </dgm:pt>
    <dgm:pt modelId="{15B73131-F1C3-46DA-B458-63CCB5CABCBF}" type="pres">
      <dgm:prSet presAssocID="{5FCB57AF-6669-44EC-832F-F5D5E678749E}" presName="composite" presStyleCnt="0"/>
      <dgm:spPr/>
    </dgm:pt>
    <dgm:pt modelId="{EC0FEE39-C3BC-428B-A52C-DBD63CD69BEB}" type="pres">
      <dgm:prSet presAssocID="{5FCB57AF-6669-44EC-832F-F5D5E678749E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37400C85-ABCF-4E9D-B108-CAE4E9789388}" type="pres">
      <dgm:prSet presAssocID="{5FCB57AF-6669-44EC-832F-F5D5E678749E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450B6952-202E-4D95-A1EC-5068BD636E34}" type="pres">
      <dgm:prSet presAssocID="{5FCB57AF-6669-44EC-832F-F5D5E678749E}" presName="BalanceSpacing" presStyleCnt="0"/>
      <dgm:spPr/>
    </dgm:pt>
    <dgm:pt modelId="{4389B100-CE5F-4C3F-B631-3E3076E072D0}" type="pres">
      <dgm:prSet presAssocID="{5FCB57AF-6669-44EC-832F-F5D5E678749E}" presName="BalanceSpacing1" presStyleCnt="0"/>
      <dgm:spPr/>
    </dgm:pt>
    <dgm:pt modelId="{B779F1A9-E2C6-4F93-A7CC-CFD9BD314483}" type="pres">
      <dgm:prSet presAssocID="{823CFC54-478B-4D7A-8CCE-0DDF2BF378D6}" presName="Accent1Text" presStyleLbl="node1" presStyleIdx="3" presStyleCnt="6"/>
      <dgm:spPr/>
    </dgm:pt>
    <dgm:pt modelId="{2FEEE110-55AC-4D73-AC84-F1AB1C7FE072}" type="pres">
      <dgm:prSet presAssocID="{823CFC54-478B-4D7A-8CCE-0DDF2BF378D6}" presName="spaceBetweenRectangles" presStyleCnt="0"/>
      <dgm:spPr/>
    </dgm:pt>
    <dgm:pt modelId="{F3D36E9D-94C7-44CB-8567-E26E8D91C210}" type="pres">
      <dgm:prSet presAssocID="{31A77215-9721-485D-A60F-C198E952D0BF}" presName="composite" presStyleCnt="0"/>
      <dgm:spPr/>
    </dgm:pt>
    <dgm:pt modelId="{BF34EFC6-FCE1-44D3-9087-265D7E894DFE}" type="pres">
      <dgm:prSet presAssocID="{31A77215-9721-485D-A60F-C198E952D0BF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E8AC6A61-FE0F-4F3C-932E-47226BED1211}" type="pres">
      <dgm:prSet presAssocID="{31A77215-9721-485D-A60F-C198E952D0BF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02CEBEEC-06D0-48E8-8AE0-A3B410E20ED1}" type="pres">
      <dgm:prSet presAssocID="{31A77215-9721-485D-A60F-C198E952D0BF}" presName="BalanceSpacing" presStyleCnt="0"/>
      <dgm:spPr/>
    </dgm:pt>
    <dgm:pt modelId="{E9316418-0AD2-49C3-A747-1BA2C04917BE}" type="pres">
      <dgm:prSet presAssocID="{31A77215-9721-485D-A60F-C198E952D0BF}" presName="BalanceSpacing1" presStyleCnt="0"/>
      <dgm:spPr/>
    </dgm:pt>
    <dgm:pt modelId="{BD17A6AB-1D52-4908-A112-DAA03A861EF8}" type="pres">
      <dgm:prSet presAssocID="{1A9DE2EB-8CB9-4F8D-A171-D57E0A647F1B}" presName="Accent1Text" presStyleLbl="node1" presStyleIdx="5" presStyleCnt="6"/>
      <dgm:spPr/>
    </dgm:pt>
  </dgm:ptLst>
  <dgm:cxnLst>
    <dgm:cxn modelId="{4D355E08-3BA3-4303-8FE9-9D4472D93610}" type="presOf" srcId="{9D39C5D3-102B-4918-BA14-047FD2E8E032}" destId="{FC98A76A-2565-42A8-9F32-F1E2CAFBD5D2}" srcOrd="0" destOrd="0" presId="urn:microsoft.com/office/officeart/2008/layout/AlternatingHexagons"/>
    <dgm:cxn modelId="{C3CBE25F-EF81-4D5D-BCCC-E53E84244EE0}" type="presOf" srcId="{5FCB57AF-6669-44EC-832F-F5D5E678749E}" destId="{EC0FEE39-C3BC-428B-A52C-DBD63CD69BEB}" srcOrd="0" destOrd="0" presId="urn:microsoft.com/office/officeart/2008/layout/AlternatingHexagons"/>
    <dgm:cxn modelId="{9E25C662-252E-466B-8655-F08027B94EB5}" srcId="{9D39C5D3-102B-4918-BA14-047FD2E8E032}" destId="{5FCB57AF-6669-44EC-832F-F5D5E678749E}" srcOrd="1" destOrd="0" parTransId="{82DE37DB-4868-4454-B7EF-26727FB82F8D}" sibTransId="{823CFC54-478B-4D7A-8CCE-0DDF2BF378D6}"/>
    <dgm:cxn modelId="{47846B6D-3D57-4879-A759-C4EA1A883490}" type="presOf" srcId="{823CFC54-478B-4D7A-8CCE-0DDF2BF378D6}" destId="{B779F1A9-E2C6-4F93-A7CC-CFD9BD314483}" srcOrd="0" destOrd="0" presId="urn:microsoft.com/office/officeart/2008/layout/AlternatingHexagons"/>
    <dgm:cxn modelId="{37DD8D9E-30AA-4BD0-9E8A-C7055396F12E}" srcId="{9D39C5D3-102B-4918-BA14-047FD2E8E032}" destId="{4261021F-D9AA-49C4-B7B4-5DA8C913D529}" srcOrd="0" destOrd="0" parTransId="{22ADCA03-4297-4443-B200-B2E1B228A4CA}" sibTransId="{B4C28EDA-2556-4E00-9C1C-FB7EE5FE0BFE}"/>
    <dgm:cxn modelId="{AFD885AF-61B1-433F-A40D-873F2C51DC29}" srcId="{9D39C5D3-102B-4918-BA14-047FD2E8E032}" destId="{31A77215-9721-485D-A60F-C198E952D0BF}" srcOrd="2" destOrd="0" parTransId="{C6E1F5DC-55EC-4119-851F-82513B38B229}" sibTransId="{1A9DE2EB-8CB9-4F8D-A171-D57E0A647F1B}"/>
    <dgm:cxn modelId="{7F494CBA-82D4-429C-8AA3-E20A98CFF925}" type="presOf" srcId="{B4C28EDA-2556-4E00-9C1C-FB7EE5FE0BFE}" destId="{C9AAF20F-3AA5-491E-8EB0-7BCCA54C37EB}" srcOrd="0" destOrd="0" presId="urn:microsoft.com/office/officeart/2008/layout/AlternatingHexagons"/>
    <dgm:cxn modelId="{9CE945DA-B451-4D03-AE64-8D22AB5853DE}" type="presOf" srcId="{1A9DE2EB-8CB9-4F8D-A171-D57E0A647F1B}" destId="{BD17A6AB-1D52-4908-A112-DAA03A861EF8}" srcOrd="0" destOrd="0" presId="urn:microsoft.com/office/officeart/2008/layout/AlternatingHexagons"/>
    <dgm:cxn modelId="{EF14ADEC-537B-4F0A-9C86-79452D5E9671}" type="presOf" srcId="{31A77215-9721-485D-A60F-C198E952D0BF}" destId="{BF34EFC6-FCE1-44D3-9087-265D7E894DFE}" srcOrd="0" destOrd="0" presId="urn:microsoft.com/office/officeart/2008/layout/AlternatingHexagons"/>
    <dgm:cxn modelId="{5846DEF5-4056-42E1-A363-EB9217258D39}" type="presOf" srcId="{4261021F-D9AA-49C4-B7B4-5DA8C913D529}" destId="{BA9A1F19-FEA1-4594-9C0A-E9C6C9915BCB}" srcOrd="0" destOrd="0" presId="urn:microsoft.com/office/officeart/2008/layout/AlternatingHexagons"/>
    <dgm:cxn modelId="{43F36E6F-6BB4-49B3-B9D9-341F1E8FF58C}" type="presParOf" srcId="{FC98A76A-2565-42A8-9F32-F1E2CAFBD5D2}" destId="{F2FBA31F-F3C9-49FC-A991-078BA407C69F}" srcOrd="0" destOrd="0" presId="urn:microsoft.com/office/officeart/2008/layout/AlternatingHexagons"/>
    <dgm:cxn modelId="{5385E6A2-5046-48E4-8A83-5119B3226A62}" type="presParOf" srcId="{F2FBA31F-F3C9-49FC-A991-078BA407C69F}" destId="{BA9A1F19-FEA1-4594-9C0A-E9C6C9915BCB}" srcOrd="0" destOrd="0" presId="urn:microsoft.com/office/officeart/2008/layout/AlternatingHexagons"/>
    <dgm:cxn modelId="{4398E735-F3F7-4B0C-A4EF-213364E35597}" type="presParOf" srcId="{F2FBA31F-F3C9-49FC-A991-078BA407C69F}" destId="{D256A941-7D55-47BA-8134-0681FBFBB84D}" srcOrd="1" destOrd="0" presId="urn:microsoft.com/office/officeart/2008/layout/AlternatingHexagons"/>
    <dgm:cxn modelId="{614EA38B-6957-48BD-9133-DA8C47FE9936}" type="presParOf" srcId="{F2FBA31F-F3C9-49FC-A991-078BA407C69F}" destId="{76312D1A-6044-40DD-AB8E-028ADCC388B2}" srcOrd="2" destOrd="0" presId="urn:microsoft.com/office/officeart/2008/layout/AlternatingHexagons"/>
    <dgm:cxn modelId="{3803B069-EF2C-43FA-8D16-FF65FB043F52}" type="presParOf" srcId="{F2FBA31F-F3C9-49FC-A991-078BA407C69F}" destId="{364A02EF-EE9A-44A9-95BC-8C150778F6AB}" srcOrd="3" destOrd="0" presId="urn:microsoft.com/office/officeart/2008/layout/AlternatingHexagons"/>
    <dgm:cxn modelId="{7AD1FC8D-DC6A-4C07-BB50-8EA510F341D1}" type="presParOf" srcId="{F2FBA31F-F3C9-49FC-A991-078BA407C69F}" destId="{C9AAF20F-3AA5-491E-8EB0-7BCCA54C37EB}" srcOrd="4" destOrd="0" presId="urn:microsoft.com/office/officeart/2008/layout/AlternatingHexagons"/>
    <dgm:cxn modelId="{EF2F1B08-27FD-4A05-9FC1-8A407363AB64}" type="presParOf" srcId="{FC98A76A-2565-42A8-9F32-F1E2CAFBD5D2}" destId="{67BEB53D-094E-46DF-99DC-785299831505}" srcOrd="1" destOrd="0" presId="urn:microsoft.com/office/officeart/2008/layout/AlternatingHexagons"/>
    <dgm:cxn modelId="{C90F14F9-80F6-4D73-90CC-471198A6379E}" type="presParOf" srcId="{FC98A76A-2565-42A8-9F32-F1E2CAFBD5D2}" destId="{15B73131-F1C3-46DA-B458-63CCB5CABCBF}" srcOrd="2" destOrd="0" presId="urn:microsoft.com/office/officeart/2008/layout/AlternatingHexagons"/>
    <dgm:cxn modelId="{9B09C04F-C8FD-4B99-B8D2-798316ADB1E1}" type="presParOf" srcId="{15B73131-F1C3-46DA-B458-63CCB5CABCBF}" destId="{EC0FEE39-C3BC-428B-A52C-DBD63CD69BEB}" srcOrd="0" destOrd="0" presId="urn:microsoft.com/office/officeart/2008/layout/AlternatingHexagons"/>
    <dgm:cxn modelId="{69271DF9-F4B7-4218-A189-ABCD2CF8C908}" type="presParOf" srcId="{15B73131-F1C3-46DA-B458-63CCB5CABCBF}" destId="{37400C85-ABCF-4E9D-B108-CAE4E9789388}" srcOrd="1" destOrd="0" presId="urn:microsoft.com/office/officeart/2008/layout/AlternatingHexagons"/>
    <dgm:cxn modelId="{A45C525B-9178-4F09-AE3B-2CEF0BFBBCBB}" type="presParOf" srcId="{15B73131-F1C3-46DA-B458-63CCB5CABCBF}" destId="{450B6952-202E-4D95-A1EC-5068BD636E34}" srcOrd="2" destOrd="0" presId="urn:microsoft.com/office/officeart/2008/layout/AlternatingHexagons"/>
    <dgm:cxn modelId="{BF42A28B-B69F-45D5-8D04-562CADBCE807}" type="presParOf" srcId="{15B73131-F1C3-46DA-B458-63CCB5CABCBF}" destId="{4389B100-CE5F-4C3F-B631-3E3076E072D0}" srcOrd="3" destOrd="0" presId="urn:microsoft.com/office/officeart/2008/layout/AlternatingHexagons"/>
    <dgm:cxn modelId="{9EC50633-7D3F-4C83-987D-40B434C49035}" type="presParOf" srcId="{15B73131-F1C3-46DA-B458-63CCB5CABCBF}" destId="{B779F1A9-E2C6-4F93-A7CC-CFD9BD314483}" srcOrd="4" destOrd="0" presId="urn:microsoft.com/office/officeart/2008/layout/AlternatingHexagons"/>
    <dgm:cxn modelId="{C3ECA45D-237D-485F-886A-9643C6B90A58}" type="presParOf" srcId="{FC98A76A-2565-42A8-9F32-F1E2CAFBD5D2}" destId="{2FEEE110-55AC-4D73-AC84-F1AB1C7FE072}" srcOrd="3" destOrd="0" presId="urn:microsoft.com/office/officeart/2008/layout/AlternatingHexagons"/>
    <dgm:cxn modelId="{0EDF8258-2620-43D4-9A87-51917C35A9A0}" type="presParOf" srcId="{FC98A76A-2565-42A8-9F32-F1E2CAFBD5D2}" destId="{F3D36E9D-94C7-44CB-8567-E26E8D91C210}" srcOrd="4" destOrd="0" presId="urn:microsoft.com/office/officeart/2008/layout/AlternatingHexagons"/>
    <dgm:cxn modelId="{75F07A3A-98F9-43AE-B41D-64AA160F8242}" type="presParOf" srcId="{F3D36E9D-94C7-44CB-8567-E26E8D91C210}" destId="{BF34EFC6-FCE1-44D3-9087-265D7E894DFE}" srcOrd="0" destOrd="0" presId="urn:microsoft.com/office/officeart/2008/layout/AlternatingHexagons"/>
    <dgm:cxn modelId="{8EA68050-910A-4973-B7F4-D6B3BCA7CB18}" type="presParOf" srcId="{F3D36E9D-94C7-44CB-8567-E26E8D91C210}" destId="{E8AC6A61-FE0F-4F3C-932E-47226BED1211}" srcOrd="1" destOrd="0" presId="urn:microsoft.com/office/officeart/2008/layout/AlternatingHexagons"/>
    <dgm:cxn modelId="{28617094-829F-411E-AEE0-6C9624E75BF2}" type="presParOf" srcId="{F3D36E9D-94C7-44CB-8567-E26E8D91C210}" destId="{02CEBEEC-06D0-48E8-8AE0-A3B410E20ED1}" srcOrd="2" destOrd="0" presId="urn:microsoft.com/office/officeart/2008/layout/AlternatingHexagons"/>
    <dgm:cxn modelId="{F6C85623-D664-4B87-9C84-A5168A82B9F0}" type="presParOf" srcId="{F3D36E9D-94C7-44CB-8567-E26E8D91C210}" destId="{E9316418-0AD2-49C3-A747-1BA2C04917BE}" srcOrd="3" destOrd="0" presId="urn:microsoft.com/office/officeart/2008/layout/AlternatingHexagons"/>
    <dgm:cxn modelId="{8C3BA00A-4AA3-4FA4-A414-90D9579E0C12}" type="presParOf" srcId="{F3D36E9D-94C7-44CB-8567-E26E8D91C210}" destId="{BD17A6AB-1D52-4908-A112-DAA03A861EF8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D7DBBD-30FA-41D8-B023-4903F761C356}">
      <dsp:nvSpPr>
        <dsp:cNvPr id="0" name=""/>
        <dsp:cNvSpPr/>
      </dsp:nvSpPr>
      <dsp:spPr>
        <a:xfrm>
          <a:off x="4097" y="830293"/>
          <a:ext cx="1224711" cy="73482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Enter </a:t>
          </a:r>
        </a:p>
      </dsp:txBody>
      <dsp:txXfrm>
        <a:off x="25619" y="851815"/>
        <a:ext cx="1181667" cy="691782"/>
      </dsp:txXfrm>
    </dsp:sp>
    <dsp:sp modelId="{37725EAE-27C2-4FA7-9113-0C6258F115E4}">
      <dsp:nvSpPr>
        <dsp:cNvPr id="0" name=""/>
        <dsp:cNvSpPr/>
      </dsp:nvSpPr>
      <dsp:spPr>
        <a:xfrm>
          <a:off x="1351279" y="1045842"/>
          <a:ext cx="259638" cy="3037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1351279" y="1106588"/>
        <a:ext cx="181747" cy="182236"/>
      </dsp:txXfrm>
    </dsp:sp>
    <dsp:sp modelId="{986A960E-71C6-441E-9699-C7DB1B712B51}">
      <dsp:nvSpPr>
        <dsp:cNvPr id="0" name=""/>
        <dsp:cNvSpPr/>
      </dsp:nvSpPr>
      <dsp:spPr>
        <a:xfrm>
          <a:off x="1718693" y="830293"/>
          <a:ext cx="1224711" cy="73482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Store </a:t>
          </a:r>
        </a:p>
      </dsp:txBody>
      <dsp:txXfrm>
        <a:off x="1740215" y="851815"/>
        <a:ext cx="1181667" cy="691782"/>
      </dsp:txXfrm>
    </dsp:sp>
    <dsp:sp modelId="{2C3C91D9-4D5B-4C67-9B16-DBC4E3793E21}">
      <dsp:nvSpPr>
        <dsp:cNvPr id="0" name=""/>
        <dsp:cNvSpPr/>
      </dsp:nvSpPr>
      <dsp:spPr>
        <a:xfrm>
          <a:off x="3065875" y="1045842"/>
          <a:ext cx="259638" cy="3037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3065875" y="1106588"/>
        <a:ext cx="181747" cy="182236"/>
      </dsp:txXfrm>
    </dsp:sp>
    <dsp:sp modelId="{D11CD243-0A25-4427-9149-73B6208638E3}">
      <dsp:nvSpPr>
        <dsp:cNvPr id="0" name=""/>
        <dsp:cNvSpPr/>
      </dsp:nvSpPr>
      <dsp:spPr>
        <a:xfrm>
          <a:off x="3433289" y="830293"/>
          <a:ext cx="1224711" cy="73482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Retrieve</a:t>
          </a:r>
        </a:p>
      </dsp:txBody>
      <dsp:txXfrm>
        <a:off x="3454811" y="851815"/>
        <a:ext cx="1181667" cy="6917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9A1F19-FEA1-4594-9C0A-E9C6C9915BCB}">
      <dsp:nvSpPr>
        <dsp:cNvPr id="0" name=""/>
        <dsp:cNvSpPr/>
      </dsp:nvSpPr>
      <dsp:spPr>
        <a:xfrm rot="5400000">
          <a:off x="3040224" y="113094"/>
          <a:ext cx="1703832" cy="148233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Financial</a:t>
          </a:r>
        </a:p>
      </dsp:txBody>
      <dsp:txXfrm rot="-5400000">
        <a:off x="3381970" y="267859"/>
        <a:ext cx="1020340" cy="1172804"/>
      </dsp:txXfrm>
    </dsp:sp>
    <dsp:sp modelId="{D256A941-7D55-47BA-8134-0681FBFBB84D}">
      <dsp:nvSpPr>
        <dsp:cNvPr id="0" name=""/>
        <dsp:cNvSpPr/>
      </dsp:nvSpPr>
      <dsp:spPr>
        <a:xfrm>
          <a:off x="4678289" y="343112"/>
          <a:ext cx="1901477" cy="1022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AAF20F-3AA5-491E-8EB0-7BCCA54C37EB}">
      <dsp:nvSpPr>
        <dsp:cNvPr id="0" name=""/>
        <dsp:cNvSpPr/>
      </dsp:nvSpPr>
      <dsp:spPr>
        <a:xfrm rot="5400000">
          <a:off x="1439303" y="113094"/>
          <a:ext cx="1703832" cy="1482334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Communication</a:t>
          </a:r>
        </a:p>
      </dsp:txBody>
      <dsp:txXfrm rot="-5400000">
        <a:off x="1781049" y="267859"/>
        <a:ext cx="1020340" cy="1172804"/>
      </dsp:txXfrm>
    </dsp:sp>
    <dsp:sp modelId="{EC0FEE39-C3BC-428B-A52C-DBD63CD69BEB}">
      <dsp:nvSpPr>
        <dsp:cNvPr id="0" name=""/>
        <dsp:cNvSpPr/>
      </dsp:nvSpPr>
      <dsp:spPr>
        <a:xfrm rot="5400000">
          <a:off x="2236697" y="1559307"/>
          <a:ext cx="1703832" cy="1482334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Smart </a:t>
          </a:r>
          <a:r>
            <a:rPr lang="en-IN" sz="2400" kern="1200" dirty="0" err="1"/>
            <a:t>homes,cities</a:t>
          </a:r>
          <a:endParaRPr lang="en-IN" sz="2400" kern="1200" dirty="0"/>
        </a:p>
      </dsp:txBody>
      <dsp:txXfrm rot="-5400000">
        <a:off x="2578443" y="1714072"/>
        <a:ext cx="1020340" cy="1172804"/>
      </dsp:txXfrm>
    </dsp:sp>
    <dsp:sp modelId="{37400C85-ABCF-4E9D-B108-CAE4E9789388}">
      <dsp:nvSpPr>
        <dsp:cNvPr id="0" name=""/>
        <dsp:cNvSpPr/>
      </dsp:nvSpPr>
      <dsp:spPr>
        <a:xfrm>
          <a:off x="445969" y="1789325"/>
          <a:ext cx="1840139" cy="1022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79F1A9-E2C6-4F93-A7CC-CFD9BD314483}">
      <dsp:nvSpPr>
        <dsp:cNvPr id="0" name=""/>
        <dsp:cNvSpPr/>
      </dsp:nvSpPr>
      <dsp:spPr>
        <a:xfrm rot="5400000">
          <a:off x="3837618" y="1559307"/>
          <a:ext cx="1703832" cy="1482334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Internet</a:t>
          </a:r>
        </a:p>
      </dsp:txBody>
      <dsp:txXfrm rot="-5400000">
        <a:off x="4179364" y="1714072"/>
        <a:ext cx="1020340" cy="1172804"/>
      </dsp:txXfrm>
    </dsp:sp>
    <dsp:sp modelId="{BF34EFC6-FCE1-44D3-9087-265D7E894DFE}">
      <dsp:nvSpPr>
        <dsp:cNvPr id="0" name=""/>
        <dsp:cNvSpPr/>
      </dsp:nvSpPr>
      <dsp:spPr>
        <a:xfrm rot="5400000">
          <a:off x="3040224" y="3005520"/>
          <a:ext cx="1703832" cy="1482334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Energy/utilities</a:t>
          </a:r>
        </a:p>
      </dsp:txBody>
      <dsp:txXfrm rot="-5400000">
        <a:off x="3381970" y="3160285"/>
        <a:ext cx="1020340" cy="1172804"/>
      </dsp:txXfrm>
    </dsp:sp>
    <dsp:sp modelId="{E8AC6A61-FE0F-4F3C-932E-47226BED1211}">
      <dsp:nvSpPr>
        <dsp:cNvPr id="0" name=""/>
        <dsp:cNvSpPr/>
      </dsp:nvSpPr>
      <dsp:spPr>
        <a:xfrm>
          <a:off x="4678289" y="3235538"/>
          <a:ext cx="1901477" cy="1022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17A6AB-1D52-4908-A112-DAA03A861EF8}">
      <dsp:nvSpPr>
        <dsp:cNvPr id="0" name=""/>
        <dsp:cNvSpPr/>
      </dsp:nvSpPr>
      <dsp:spPr>
        <a:xfrm rot="5400000">
          <a:off x="1439303" y="3005520"/>
          <a:ext cx="1703832" cy="148233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Government</a:t>
          </a:r>
        </a:p>
      </dsp:txBody>
      <dsp:txXfrm rot="-5400000">
        <a:off x="1781049" y="3160285"/>
        <a:ext cx="1020340" cy="11728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952D3-C783-4839-999F-2DCFFF27A36A}" type="datetimeFigureOut">
              <a:rPr lang="en-US" smtClean="0"/>
              <a:pPr/>
              <a:t>8/12/2020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A3AAD2-77BA-4D65-A9BD-530674CD288F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304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510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0860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7212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Details</a:t>
            </a:r>
            <a:r>
              <a:rPr lang="en-IN" baseline="0" dirty="0"/>
              <a:t> of these would be covered in the course – with relevant Hands-on: Hadoop, Kafka, Hive, Spark.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17</a:t>
            </a:fld>
            <a:endParaRPr lang="en-GB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en-GB" b="0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912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en-GB" b="0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3269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en-GB" b="0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922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7731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522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146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4537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773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773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9289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3AAD2-77BA-4D65-A9BD-530674CD288F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072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C3D4B-626B-4009-8192-CEAEED142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1827C-B164-4C81-9990-CA48A6D695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DF93E-677D-48F6-8B5A-46E43F2C1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F4446-763D-4DB5-A60E-E76234DD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2FF9A-F0E6-4BE5-A785-09D93A759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0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E96CC-24D7-4AC0-845A-98CA572FE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261921-3E80-4007-9849-91F4F1D9CF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A091F3-2079-48AC-A58B-4C729775D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36A67-7BBF-4557-B86C-E3D43DA80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F2A7F-20B3-4FEC-B2FB-22B3B56A9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502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974505-5F88-4C68-B044-B90A875A12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154938-180F-400A-A444-2DAC9B404C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4BC1C-22DF-43AD-B4A1-B55EB4C01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39F43-011E-4BE1-A79A-17FE1495C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25448-2680-4648-B696-07B726E5B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034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E7D49-DB18-4481-BBAD-3CCDB0B6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48B0F-E770-4648-80B0-0B9A17734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9BBA6-35F4-4C69-B817-8B6D5B3C7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B119B-E4E0-4014-B1F1-495E208A0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45A5E-AE1B-4A92-B64A-2F8A4786E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3409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8196D-BED0-4BD8-AB4C-B2B3CCC7D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613EC-F0A0-4466-A6C2-D28B863D1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F7A95-22EE-4F22-AEDA-C190D2F8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85F91-0601-4D65-A3E8-CFDC20A77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0A9F0-9DDE-4015-8C5C-5C9D6B60D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63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E85AF-03C6-4B44-A538-43B0427D3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3EE5-59F6-4A1A-AE1E-8765B2B763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D6861-A242-46E3-9BF3-A0C8A8DBB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9D4037-319B-46C2-9889-B7EE91425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E4E15-6B43-42E0-9689-9D809E774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B8A2C-7787-42C7-9053-9FAC49800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0094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D7F82-17CF-402C-A83C-9BB0B0450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925B8-18E2-4648-9C7D-9A50568E6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CAC91-5516-49CF-ABB2-BDCA1101D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3B518C-5424-4D17-AE61-73B5540B3F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18E488-5143-4637-878A-8024B768B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F92FE0-EADD-43E3-B191-7F6FEA9C8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4604E9-CD41-4846-B48F-03B22B370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FE060F-933B-49D3-8FF3-B0DEF9DC6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113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133CA-B572-4BA7-A189-A42C96F10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BA2B92-6276-46C5-8418-926229142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C7E3F1-B21B-41C5-BFFE-A0D23D01E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33B9AF-625C-4788-81E5-2B790AE33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73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4E3B9-7089-4D8E-9F92-ED9350E73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5D6F49-DBB0-4783-8669-C7B8A7030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775C0C-F413-41B7-B055-646B0BFD3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190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5262E-9CC6-4471-87B5-E96BB4A83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306A-CD4B-46EE-9161-2B0A130F2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A59BE6-9514-4D99-A003-32E53BEDF6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144FC-DE55-4C66-B467-EE3206645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C472B-5E7F-485E-A706-89B79D412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6C44B-3BC6-40D9-94ED-B0796F8E1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178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9C2A-444C-4E85-BF34-29BD3E3F6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688350-F59A-41DF-B2EF-F9EEA24700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5D8DC2-A933-46C8-BE16-322CE1A3EC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17E0BD-405F-407D-AAE8-84A2C6729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94B3E-2DAE-4C72-9B6F-EE43965DA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4055D-9410-4E28-8C54-90B4F6E7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1258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49A4AD-9C61-4A2F-99E0-675E33592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F732A-189B-4AC1-886A-23584A50B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3EE23-AF03-4903-9219-60875A711F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697723-E498-4D64-BBB6-490ED1364AC9}" type="datetimeFigureOut">
              <a:rPr lang="en-IN" smtClean="0"/>
              <a:pPr/>
              <a:t>12-08-2020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FC4B0-FF26-4AB9-BACD-041A24DCD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8E684-F46A-48CC-BAD8-663F8E117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0BA08-B69C-4752-B2CF-0C56A0BACDE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1109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www.teragence.com/iot-and-connected-cars-concept/#requestademo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hyperlink" Target="https://economictimes.indiatimes.com/small-biz/security-tech/technology/what-happens-in-1-internet-minute/articleshow/60419072.cms" TargetMode="Externa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17/06/relationships/model3d" Target="../media/model3d3.glb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@satyanageshan8/5-prominent-big-data-analytics-tools-to-learn-in-2019-ee1d4f5b98ce" TargetMode="External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big-data-analysis-spark-and-hadoop-a11ba591c057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hyperlink" Target="https://www.thebetterindia.com/191925/rbi-new-rules-atm-transactions-free-debit-card-bank-india/" TargetMode="External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titchdata.com/etldatabase/etl-process/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17/06/relationships/model3d" Target="../media/model3d2.glb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ews.softpedia.com/news/Digital-Universe-to-Surpass-1-Zettabyte-in-2010-141272.shtml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6DD8DCC0-549E-48DB-8CCA-E3FF8FBDEBF0}"/>
              </a:ext>
            </a:extLst>
          </p:cNvPr>
          <p:cNvGrpSpPr/>
          <p:nvPr/>
        </p:nvGrpSpPr>
        <p:grpSpPr>
          <a:xfrm>
            <a:off x="313844" y="349466"/>
            <a:ext cx="11518407" cy="6218388"/>
            <a:chOff x="313844" y="349466"/>
            <a:chExt cx="11518407" cy="6218388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895392A-2454-40A6-9F7C-BC20D3A463EB}"/>
                </a:ext>
              </a:extLst>
            </p:cNvPr>
            <p:cNvSpPr/>
            <p:nvPr/>
          </p:nvSpPr>
          <p:spPr>
            <a:xfrm>
              <a:off x="11786532" y="360726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C7604FF-DE88-44B6-A0D9-723028500B8B}"/>
                </a:ext>
              </a:extLst>
            </p:cNvPr>
            <p:cNvSpPr/>
            <p:nvPr/>
          </p:nvSpPr>
          <p:spPr>
            <a:xfrm rot="5400000">
              <a:off x="11275944" y="-161122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5F4DC18-13F2-43D2-9B15-157998AF1875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4375A76-1BF8-4628-B0FE-78E1BEB569B2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DBF62E6F-20D6-4DF2-A881-ECD3EEB1A2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752" y="1606241"/>
            <a:ext cx="2369218" cy="355018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6945700-3E62-4469-A35D-2B3AE23A08DF}"/>
              </a:ext>
            </a:extLst>
          </p:cNvPr>
          <p:cNvSpPr/>
          <p:nvPr/>
        </p:nvSpPr>
        <p:spPr>
          <a:xfrm>
            <a:off x="4529486" y="3105834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DFA267"/>
                </a:solidFill>
              </a:rPr>
              <a:t>Big Data Course Introduction</a:t>
            </a:r>
          </a:p>
        </p:txBody>
      </p:sp>
    </p:spTree>
    <p:extLst>
      <p:ext uri="{BB962C8B-B14F-4D97-AF65-F5344CB8AC3E}">
        <p14:creationId xmlns:p14="http://schemas.microsoft.com/office/powerpoint/2010/main" val="2984292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251577" y="537463"/>
            <a:ext cx="83000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Who contributes to this volume?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6C5AEF-3BD9-47F0-BDB7-1C5CB50CD6D8}"/>
              </a:ext>
            </a:extLst>
          </p:cNvPr>
          <p:cNvSpPr/>
          <p:nvPr/>
        </p:nvSpPr>
        <p:spPr>
          <a:xfrm>
            <a:off x="416888" y="1407188"/>
            <a:ext cx="473315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Automated data from multiple areas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B110070-4679-4577-9058-4084D78E07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4131503"/>
              </p:ext>
            </p:extLst>
          </p:nvPr>
        </p:nvGraphicFramePr>
        <p:xfrm>
          <a:off x="876060" y="1868853"/>
          <a:ext cx="7025736" cy="4600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99559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251577" y="537463"/>
            <a:ext cx="83000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Deeper understanding on variety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3BD03AC-6D37-4F23-AD20-E1606A8029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323" y="2470119"/>
            <a:ext cx="3267075" cy="25849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1880631-E71C-41B9-8CCE-56A2A627307F}"/>
              </a:ext>
            </a:extLst>
          </p:cNvPr>
          <p:cNvSpPr/>
          <p:nvPr/>
        </p:nvSpPr>
        <p:spPr>
          <a:xfrm>
            <a:off x="4175658" y="1868853"/>
            <a:ext cx="6519670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400" b="1" cap="none" spc="0" dirty="0" err="1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Bludot</a:t>
            </a:r>
            <a:r>
              <a:rPr lang="en-US" sz="2400" b="1" cap="none" spc="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health records,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airline ticketing data,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 government notices,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news reports and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disease networks to predict the rise of an illness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98523F-EF75-4D47-AF84-301744F4B471}"/>
              </a:ext>
            </a:extLst>
          </p:cNvPr>
          <p:cNvSpPr/>
          <p:nvPr/>
        </p:nvSpPr>
        <p:spPr>
          <a:xfrm>
            <a:off x="3909584" y="4374442"/>
            <a:ext cx="79427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Integrate multiple sources whose format, type and structure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5F550F-C062-49AC-A1FE-CC9804C73E8D}"/>
              </a:ext>
            </a:extLst>
          </p:cNvPr>
          <p:cNvSpPr/>
          <p:nvPr/>
        </p:nvSpPr>
        <p:spPr>
          <a:xfrm>
            <a:off x="3786402" y="5055079"/>
            <a:ext cx="772198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Text, images, numbers, sequences, time series, arrays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Stream vs static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162AC597-AFAC-4B5B-AD77-E85FE5DF92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3516"/>
              </p:ext>
            </p:extLst>
          </p:nvPr>
        </p:nvGraphicFramePr>
        <p:xfrm>
          <a:off x="7879015" y="2527783"/>
          <a:ext cx="2902310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51155">
                  <a:extLst>
                    <a:ext uri="{9D8B030D-6E8A-4147-A177-3AD203B41FA5}">
                      <a16:colId xmlns:a16="http://schemas.microsoft.com/office/drawing/2014/main" val="4177422307"/>
                    </a:ext>
                  </a:extLst>
                </a:gridCol>
                <a:gridCol w="1451155">
                  <a:extLst>
                    <a:ext uri="{9D8B030D-6E8A-4147-A177-3AD203B41FA5}">
                      <a16:colId xmlns:a16="http://schemas.microsoft.com/office/drawing/2014/main" val="255386413"/>
                    </a:ext>
                  </a:extLst>
                </a:gridCol>
              </a:tblGrid>
              <a:tr h="364748">
                <a:tc>
                  <a:txBody>
                    <a:bodyPr/>
                    <a:lstStyle/>
                    <a:p>
                      <a:r>
                        <a:rPr lang="en-IN" dirty="0"/>
                        <a:t>Traditional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Big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143564"/>
                  </a:ext>
                </a:extLst>
              </a:tr>
              <a:tr h="364748">
                <a:tc>
                  <a:txBody>
                    <a:bodyPr/>
                    <a:lstStyle/>
                    <a:p>
                      <a:r>
                        <a:rPr lang="en-IN" dirty="0"/>
                        <a:t>Fixed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Multiple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274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4455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251577" y="537463"/>
            <a:ext cx="83000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Deeper understanding on velocity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8F74DE-4498-4994-8D73-5AEB36CF3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577" y="1574321"/>
            <a:ext cx="6086475" cy="4572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0A53419-34CF-4387-9019-E5B89321EECE}"/>
              </a:ext>
            </a:extLst>
          </p:cNvPr>
          <p:cNvSpPr/>
          <p:nvPr/>
        </p:nvSpPr>
        <p:spPr>
          <a:xfrm>
            <a:off x="242052" y="6201187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IN" sz="1000" dirty="0">
                <a:hlinkClick r:id="rId5"/>
              </a:rPr>
              <a:t>https://economictimes.indiatimes.com/small-biz/security-tech/technology/what-happens-in-1-internet-minute/articleshow/60419072.cms</a:t>
            </a:r>
            <a:endParaRPr lang="en-IN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169BE5-6F2A-4FE3-9537-8990B40ECB36}"/>
              </a:ext>
            </a:extLst>
          </p:cNvPr>
          <p:cNvSpPr/>
          <p:nvPr/>
        </p:nvSpPr>
        <p:spPr>
          <a:xfrm>
            <a:off x="6664588" y="2364439"/>
            <a:ext cx="49285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IN" b="1" dirty="0">
                <a:solidFill>
                  <a:srgbClr val="3B5569"/>
                </a:solidFill>
                <a:latin typeface="Open Sans" panose="020B0606030504020204" pitchFamily="34" charset="0"/>
              </a:rPr>
              <a:t>Map network quality across travel routes</a:t>
            </a:r>
            <a:endParaRPr lang="en-IN" b="1" i="0" dirty="0">
              <a:solidFill>
                <a:srgbClr val="3B5569"/>
              </a:solidFill>
              <a:effectLst/>
              <a:latin typeface="Open Sans" panose="020B0606030504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76F3EB-1714-4997-B173-4536BC8445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4628" y="2803106"/>
            <a:ext cx="4368447" cy="312275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BE0460D-BAAA-402C-8EB4-47F93E4936EE}"/>
              </a:ext>
            </a:extLst>
          </p:cNvPr>
          <p:cNvSpPr/>
          <p:nvPr/>
        </p:nvSpPr>
        <p:spPr>
          <a:xfrm>
            <a:off x="6664588" y="6033890"/>
            <a:ext cx="50845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000" dirty="0">
                <a:hlinkClick r:id="rId7"/>
              </a:rPr>
              <a:t>https://www.teragence.com/iot-and-connected-cars-concept/#requestademo</a:t>
            </a: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3518061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251577" y="537463"/>
            <a:ext cx="83000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Deeper understanding on veracity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Female bust 2">
                <a:extLst>
                  <a:ext uri="{FF2B5EF4-FFF2-40B4-BE49-F238E27FC236}">
                    <a16:creationId xmlns:a16="http://schemas.microsoft.com/office/drawing/2014/main" id="{6F7D558C-FCD6-41C8-8B55-ADFF4CC60E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93151171"/>
                  </p:ext>
                </p:extLst>
              </p:nvPr>
            </p:nvGraphicFramePr>
            <p:xfrm>
              <a:off x="598883" y="1395892"/>
              <a:ext cx="2409355" cy="461872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409355" cy="4618724"/>
                    </a:xfrm>
                    <a:prstGeom prst="rect">
                      <a:avLst/>
                    </a:prstGeom>
                  </am3d:spPr>
                  <am3d:camera>
                    <am3d:pos x="0" y="0" z="5694634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3668" d="1000000"/>
                    <am3d:preTrans dx="-1854" dy="-17999957" dz="-143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Female bust 2">
                <a:extLst>
                  <a:ext uri="{FF2B5EF4-FFF2-40B4-BE49-F238E27FC236}">
                    <a16:creationId xmlns:a16="http://schemas.microsoft.com/office/drawing/2014/main" id="{6F7D558C-FCD6-41C8-8B55-ADFF4CC60E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8883" y="1395892"/>
                <a:ext cx="2409355" cy="4618724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78408B71-6B7C-422F-88D0-D8EDA5FCEC6F}"/>
              </a:ext>
            </a:extLst>
          </p:cNvPr>
          <p:cNvSpPr/>
          <p:nvPr/>
        </p:nvSpPr>
        <p:spPr>
          <a:xfrm>
            <a:off x="3171736" y="1862220"/>
            <a:ext cx="32160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Sudaroli D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F1C1B1-A9ED-4D46-9606-EB8CDFC1035E}"/>
              </a:ext>
            </a:extLst>
          </p:cNvPr>
          <p:cNvSpPr/>
          <p:nvPr/>
        </p:nvSpPr>
        <p:spPr>
          <a:xfrm>
            <a:off x="2710071" y="2967335"/>
            <a:ext cx="41393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Sudaroli  Vijay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C591E0-BB65-4975-86FD-F13E98EA4F93}"/>
              </a:ext>
            </a:extLst>
          </p:cNvPr>
          <p:cNvSpPr/>
          <p:nvPr/>
        </p:nvSpPr>
        <p:spPr>
          <a:xfrm>
            <a:off x="3877890" y="4085840"/>
            <a:ext cx="18036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Sudar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E7632F-73D5-4A90-9373-ABC549066A09}"/>
              </a:ext>
            </a:extLst>
          </p:cNvPr>
          <p:cNvSpPr/>
          <p:nvPr/>
        </p:nvSpPr>
        <p:spPr>
          <a:xfrm>
            <a:off x="3592028" y="5204345"/>
            <a:ext cx="26325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Sudaroli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AF6533D-87DC-4D4D-9D4E-935D34C3CAFD}"/>
              </a:ext>
            </a:extLst>
          </p:cNvPr>
          <p:cNvSpPr/>
          <p:nvPr/>
        </p:nvSpPr>
        <p:spPr>
          <a:xfrm>
            <a:off x="7767421" y="3265447"/>
            <a:ext cx="34290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Messy Data</a:t>
            </a:r>
            <a:endParaRPr lang="en-US" sz="54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17" name="Table 10">
            <a:extLst>
              <a:ext uri="{FF2B5EF4-FFF2-40B4-BE49-F238E27FC236}">
                <a16:creationId xmlns:a16="http://schemas.microsoft.com/office/drawing/2014/main" id="{D7D88429-6596-46C0-B065-0116C81AF9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550113"/>
              </p:ext>
            </p:extLst>
          </p:nvPr>
        </p:nvGraphicFramePr>
        <p:xfrm>
          <a:off x="8162258" y="4643410"/>
          <a:ext cx="3759448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79724">
                  <a:extLst>
                    <a:ext uri="{9D8B030D-6E8A-4147-A177-3AD203B41FA5}">
                      <a16:colId xmlns:a16="http://schemas.microsoft.com/office/drawing/2014/main" val="4177422307"/>
                    </a:ext>
                  </a:extLst>
                </a:gridCol>
                <a:gridCol w="1879724">
                  <a:extLst>
                    <a:ext uri="{9D8B030D-6E8A-4147-A177-3AD203B41FA5}">
                      <a16:colId xmlns:a16="http://schemas.microsoft.com/office/drawing/2014/main" val="255386413"/>
                    </a:ext>
                  </a:extLst>
                </a:gridCol>
              </a:tblGrid>
              <a:tr h="364748">
                <a:tc>
                  <a:txBody>
                    <a:bodyPr/>
                    <a:lstStyle/>
                    <a:p>
                      <a:r>
                        <a:rPr lang="en-IN" dirty="0"/>
                        <a:t>Traditional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Big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143564"/>
                  </a:ext>
                </a:extLst>
              </a:tr>
              <a:tr h="364748">
                <a:tc>
                  <a:txBody>
                    <a:bodyPr/>
                    <a:lstStyle/>
                    <a:p>
                      <a:r>
                        <a:rPr lang="en-IN" dirty="0"/>
                        <a:t>Clean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cleaned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274247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957C83C-187C-4C5E-9147-A3ED661889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9107" y="1300230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11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251577" y="537463"/>
            <a:ext cx="83000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Types of Data/Data Formats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pic>
        <p:nvPicPr>
          <p:cNvPr id="18" name="Picture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0E3E52C-F5D2-481F-8141-7E5D3A6C97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62" b="13862"/>
          <a:stretch>
            <a:fillRect/>
          </a:stretch>
        </p:blipFill>
        <p:spPr>
          <a:xfrm>
            <a:off x="378777" y="2128220"/>
            <a:ext cx="11214340" cy="37560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3D56DDB-D4E3-4D73-819D-8800EA503E74}"/>
              </a:ext>
            </a:extLst>
          </p:cNvPr>
          <p:cNvSpPr txBox="1"/>
          <p:nvPr/>
        </p:nvSpPr>
        <p:spPr>
          <a:xfrm>
            <a:off x="9625544" y="6249610"/>
            <a:ext cx="2067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Source :Researchgate.net</a:t>
            </a:r>
          </a:p>
        </p:txBody>
      </p:sp>
    </p:spTree>
    <p:extLst>
      <p:ext uri="{BB962C8B-B14F-4D97-AF65-F5344CB8AC3E}">
        <p14:creationId xmlns:p14="http://schemas.microsoft.com/office/powerpoint/2010/main" val="2612844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251577" y="537463"/>
            <a:ext cx="83000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Big Data Architecture Design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C2C94DB-1588-40BC-8A77-CADBCE8BD66D}"/>
              </a:ext>
            </a:extLst>
          </p:cNvPr>
          <p:cNvSpPr/>
          <p:nvPr/>
        </p:nvSpPr>
        <p:spPr>
          <a:xfrm>
            <a:off x="251577" y="1407188"/>
            <a:ext cx="700602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Architecture should address all the three forms of data</a:t>
            </a:r>
          </a:p>
        </p:txBody>
      </p:sp>
      <p:pic>
        <p:nvPicPr>
          <p:cNvPr id="9" name="Picture 1">
            <a:extLst>
              <a:ext uri="{FF2B5EF4-FFF2-40B4-BE49-F238E27FC236}">
                <a16:creationId xmlns:a16="http://schemas.microsoft.com/office/drawing/2014/main" id="{CD703C32-18B0-4B3F-9B04-E4C83A759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6339" y="1868852"/>
            <a:ext cx="7256707" cy="4946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74175CC-B132-41DF-B622-50E1AA612D71}"/>
              </a:ext>
            </a:extLst>
          </p:cNvPr>
          <p:cNvSpPr/>
          <p:nvPr/>
        </p:nvSpPr>
        <p:spPr>
          <a:xfrm>
            <a:off x="7583046" y="6257305"/>
            <a:ext cx="460895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100" dirty="0"/>
              <a:t>T1: Fig 1.2 – Logical layers in data processing architecture and their functions.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641991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420870"/>
            <a:ext cx="79997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DFA267"/>
                </a:solidFill>
              </a:rPr>
              <a:t>Data</a:t>
            </a:r>
            <a:r>
              <a:rPr lang="en-IN" sz="3600" b="1" dirty="0"/>
              <a:t> </a:t>
            </a:r>
            <a:r>
              <a:rPr lang="en-IN" sz="3600" b="1" dirty="0">
                <a:solidFill>
                  <a:srgbClr val="DFA267"/>
                </a:solidFill>
              </a:rPr>
              <a:t>Format/Types: Big Data Storage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A18499-D267-4FCA-9273-61437F78472C}"/>
              </a:ext>
            </a:extLst>
          </p:cNvPr>
          <p:cNvSpPr/>
          <p:nvPr/>
        </p:nvSpPr>
        <p:spPr>
          <a:xfrm>
            <a:off x="290238" y="1477167"/>
            <a:ext cx="79198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Data storage for traditional and Big Data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6927" y="2027110"/>
            <a:ext cx="6052230" cy="4079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Rectangle 8"/>
          <p:cNvSpPr/>
          <p:nvPr/>
        </p:nvSpPr>
        <p:spPr>
          <a:xfrm>
            <a:off x="1003928" y="6250770"/>
            <a:ext cx="38555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100" dirty="0"/>
              <a:t>T1: Fig 1.7 – Big data storage plan – RDBMS and </a:t>
            </a:r>
            <a:r>
              <a:rPr lang="en-IN" sz="1100" dirty="0" err="1"/>
              <a:t>NoSQL</a:t>
            </a:r>
            <a:r>
              <a:rPr lang="en-IN" sz="1100" dirty="0"/>
              <a:t> together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409422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420870"/>
            <a:ext cx="79997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DFA267"/>
                </a:solidFill>
              </a:rPr>
              <a:t>Big Data Platforms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pic>
        <p:nvPicPr>
          <p:cNvPr id="2052" name="Picture 4" descr="5 Prominent Big Data Analytics Tools to Learn in 2020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41839" y="1485901"/>
            <a:ext cx="8400210" cy="4725118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235788" y="6331789"/>
            <a:ext cx="852865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hlinkClick r:id="rId5"/>
              </a:rPr>
              <a:t>https://medium.com/@satyanageshan8/5-prominent-big-data-analytics-tools-to-learn-in-2019-ee1d4f5b98ce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988413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420870"/>
            <a:ext cx="79997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DFA267"/>
                </a:solidFill>
              </a:rPr>
              <a:t>Case Study: How Google Search works? 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pic>
        <p:nvPicPr>
          <p:cNvPr id="2" name="step03_organizing-ff">
            <a:hlinkClick r:id="" action="ppaction://media"/>
            <a:extLst>
              <a:ext uri="{FF2B5EF4-FFF2-40B4-BE49-F238E27FC236}">
                <a16:creationId xmlns:a16="http://schemas.microsoft.com/office/drawing/2014/main" id="{6BD46C39-685D-49C1-BB3E-3EAEC92451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311275"/>
            <a:ext cx="9945303" cy="467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84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420870"/>
            <a:ext cx="79997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DFA267"/>
                </a:solidFill>
              </a:rPr>
              <a:t>Case Study: How Google Search works? 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pic>
        <p:nvPicPr>
          <p:cNvPr id="2" name="step04_matching_algorithms-ff">
            <a:hlinkClick r:id="" action="ppaction://media"/>
            <a:extLst>
              <a:ext uri="{FF2B5EF4-FFF2-40B4-BE49-F238E27FC236}">
                <a16:creationId xmlns:a16="http://schemas.microsoft.com/office/drawing/2014/main" id="{7DB896E8-9DF9-48E7-B473-5FF0DF2995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9781" y="1868853"/>
            <a:ext cx="9074989" cy="42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2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420870"/>
            <a:ext cx="79997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b="1" dirty="0">
                <a:solidFill>
                  <a:srgbClr val="DFA267"/>
                </a:solidFill>
              </a:rPr>
              <a:t>Few Queries on Last Lecture</a:t>
            </a:r>
            <a:endParaRPr lang="en-IN" sz="36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B6E0D9-747A-4881-A3A1-4AA21B77758C}"/>
              </a:ext>
            </a:extLst>
          </p:cNvPr>
          <p:cNvSpPr txBox="1"/>
          <p:nvPr/>
        </p:nvSpPr>
        <p:spPr>
          <a:xfrm>
            <a:off x="437189" y="1422640"/>
            <a:ext cx="79997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sz="2400" dirty="0"/>
              <a:t>How do you characterize Big Data?</a:t>
            </a:r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974B7C-28AD-4F36-A1D5-AD5ECB4BD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899" y="2018582"/>
            <a:ext cx="8059160" cy="41845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DB580CA-41D6-4B90-9DC4-A5A3598FC553}"/>
              </a:ext>
            </a:extLst>
          </p:cNvPr>
          <p:cNvSpPr/>
          <p:nvPr/>
        </p:nvSpPr>
        <p:spPr>
          <a:xfrm>
            <a:off x="2340947" y="6314019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IN" sz="1000" dirty="0">
                <a:hlinkClick r:id="rId4"/>
              </a:rPr>
              <a:t>Source : https://towardsdatascience.com/big-data-analysis-spark-and-hadoop-a11ba591c057</a:t>
            </a: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382557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420870"/>
            <a:ext cx="79997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DFA267"/>
                </a:solidFill>
              </a:rPr>
              <a:t>Case Study: How Google Search works? 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392DD6C-56F0-4671-BCCF-AB087AF5FA23}"/>
              </a:ext>
            </a:extLst>
          </p:cNvPr>
          <p:cNvSpPr/>
          <p:nvPr/>
        </p:nvSpPr>
        <p:spPr>
          <a:xfrm>
            <a:off x="371880" y="1866795"/>
            <a:ext cx="93357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GB" sz="2400" dirty="0" err="1"/>
              <a:t>URLServer</a:t>
            </a:r>
            <a:r>
              <a:rPr lang="en-GB" sz="2400" dirty="0"/>
              <a:t>: sends URLs to crawler</a:t>
            </a:r>
          </a:p>
          <a:p>
            <a:pPr fontAlgn="base"/>
            <a:r>
              <a:rPr lang="en-GB" sz="2400" dirty="0"/>
              <a:t>Crawler: sends pages to Store Server</a:t>
            </a:r>
          </a:p>
          <a:p>
            <a:pPr fontAlgn="base"/>
            <a:r>
              <a:rPr lang="en-GB" sz="2400" dirty="0"/>
              <a:t>Store Server: compresses and stores in Repository</a:t>
            </a:r>
          </a:p>
          <a:p>
            <a:pPr fontAlgn="base"/>
            <a:r>
              <a:rPr lang="en-GB" sz="2400" dirty="0"/>
              <a:t>Indexer: parses page, generates index records containing word, URL, position, font size, capitalization</a:t>
            </a:r>
          </a:p>
          <a:p>
            <a:pPr fontAlgn="base"/>
            <a:r>
              <a:rPr lang="en-GB" sz="2400" dirty="0"/>
              <a:t>Also generates link database</a:t>
            </a:r>
          </a:p>
          <a:p>
            <a:pPr fontAlgn="base"/>
            <a:r>
              <a:rPr lang="en-GB" sz="2400" dirty="0"/>
              <a:t>Sorter: generates inverted index by sorting on word</a:t>
            </a:r>
          </a:p>
        </p:txBody>
      </p:sp>
    </p:spTree>
    <p:extLst>
      <p:ext uri="{BB962C8B-B14F-4D97-AF65-F5344CB8AC3E}">
        <p14:creationId xmlns:p14="http://schemas.microsoft.com/office/powerpoint/2010/main" val="3387359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4FD96A8-0571-4828-AA94-7DB93A4857C5}"/>
              </a:ext>
            </a:extLst>
          </p:cNvPr>
          <p:cNvCxnSpPr>
            <a:cxnSpLocks/>
          </p:cNvCxnSpPr>
          <p:nvPr/>
        </p:nvCxnSpPr>
        <p:spPr>
          <a:xfrm flipV="1">
            <a:off x="4581245" y="4143243"/>
            <a:ext cx="4581449" cy="1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DD8DCC0-549E-48DB-8CCA-E3FF8FBDEBF0}"/>
              </a:ext>
            </a:extLst>
          </p:cNvPr>
          <p:cNvGrpSpPr/>
          <p:nvPr/>
        </p:nvGrpSpPr>
        <p:grpSpPr>
          <a:xfrm>
            <a:off x="313844" y="349466"/>
            <a:ext cx="11518407" cy="6218388"/>
            <a:chOff x="313844" y="349466"/>
            <a:chExt cx="11518407" cy="6218388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895392A-2454-40A6-9F7C-BC20D3A463EB}"/>
                </a:ext>
              </a:extLst>
            </p:cNvPr>
            <p:cNvSpPr/>
            <p:nvPr/>
          </p:nvSpPr>
          <p:spPr>
            <a:xfrm>
              <a:off x="11786532" y="360726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C7604FF-DE88-44B6-A0D9-723028500B8B}"/>
                </a:ext>
              </a:extLst>
            </p:cNvPr>
            <p:cNvSpPr/>
            <p:nvPr/>
          </p:nvSpPr>
          <p:spPr>
            <a:xfrm rot="5400000">
              <a:off x="11275944" y="-161122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5F4DC18-13F2-43D2-9B15-157998AF1875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4375A76-1BF8-4628-B0FE-78E1BEB569B2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DBF62E6F-20D6-4DF2-A881-ECD3EEB1A2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752" y="1606241"/>
            <a:ext cx="2369218" cy="355018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6945700-3E62-4469-A35D-2B3AE23A08DF}"/>
              </a:ext>
            </a:extLst>
          </p:cNvPr>
          <p:cNvSpPr/>
          <p:nvPr/>
        </p:nvSpPr>
        <p:spPr>
          <a:xfrm>
            <a:off x="5414087" y="3381335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DFA267"/>
                </a:solidFill>
              </a:rPr>
              <a:t>T</a:t>
            </a:r>
            <a:r>
              <a:rPr lang="en-IN" sz="3600" b="1" dirty="0">
                <a:solidFill>
                  <a:srgbClr val="DFA267"/>
                </a:solidFill>
              </a:rPr>
              <a:t>HANK YOU</a:t>
            </a:r>
          </a:p>
        </p:txBody>
      </p:sp>
    </p:spTree>
    <p:extLst>
      <p:ext uri="{BB962C8B-B14F-4D97-AF65-F5344CB8AC3E}">
        <p14:creationId xmlns:p14="http://schemas.microsoft.com/office/powerpoint/2010/main" val="1006663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420870"/>
            <a:ext cx="79997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b="1" dirty="0">
                <a:solidFill>
                  <a:srgbClr val="DFA267"/>
                </a:solidFill>
              </a:rPr>
              <a:t>Few Queries on Last Lecture</a:t>
            </a:r>
            <a:endParaRPr lang="en-IN" sz="36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B6E0D9-747A-4881-A3A1-4AA21B77758C}"/>
              </a:ext>
            </a:extLst>
          </p:cNvPr>
          <p:cNvSpPr txBox="1"/>
          <p:nvPr/>
        </p:nvSpPr>
        <p:spPr>
          <a:xfrm>
            <a:off x="371880" y="2090172"/>
            <a:ext cx="986275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800" dirty="0"/>
              <a:t>2. What are the common pitfalls in big data analysis? Justify with suitable examples.</a:t>
            </a:r>
          </a:p>
          <a:p>
            <a:pPr algn="just"/>
            <a:r>
              <a:rPr lang="en-IN" sz="2800" dirty="0"/>
              <a:t>3. Compare and contrast traditional approach and big data analysis with suitable use case.</a:t>
            </a:r>
          </a:p>
          <a:p>
            <a:pPr algn="just"/>
            <a:r>
              <a:rPr lang="en-IN" sz="2800" dirty="0"/>
              <a:t>4.How is error estimation in big data problem is distinct from conventional error estimation?</a:t>
            </a:r>
          </a:p>
          <a:p>
            <a:pPr algn="just"/>
            <a:r>
              <a:rPr lang="en-IN" sz="2800" dirty="0"/>
              <a:t>5. Peter </a:t>
            </a:r>
            <a:r>
              <a:rPr lang="en-IN" sz="2800" dirty="0" err="1"/>
              <a:t>Norvig</a:t>
            </a:r>
            <a:r>
              <a:rPr lang="en-IN" sz="2800" dirty="0"/>
              <a:t> video </a:t>
            </a:r>
          </a:p>
        </p:txBody>
      </p:sp>
    </p:spTree>
    <p:extLst>
      <p:ext uri="{BB962C8B-B14F-4D97-AF65-F5344CB8AC3E}">
        <p14:creationId xmlns:p14="http://schemas.microsoft.com/office/powerpoint/2010/main" val="1756101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0" y="550992"/>
            <a:ext cx="799975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How big data is made possible?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8077F2E-4BCA-4B66-80C4-060CC884D34C}"/>
              </a:ext>
            </a:extLst>
          </p:cNvPr>
          <p:cNvSpPr/>
          <p:nvPr/>
        </p:nvSpPr>
        <p:spPr>
          <a:xfrm>
            <a:off x="306459" y="1868853"/>
            <a:ext cx="7370223" cy="203132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914400" indent="-914400">
              <a:buAutoNum type="arabicPeriod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it the number of transactions in ATM increased?</a:t>
            </a:r>
          </a:p>
          <a:p>
            <a:pPr marL="914400" indent="-914400">
              <a:buAutoNum type="arabicPeriod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it the number of email users increased?</a:t>
            </a:r>
          </a:p>
          <a:p>
            <a:pPr marL="914400" indent="-914400">
              <a:buAutoNum type="arabicPeriod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it emergence of social networking ?</a:t>
            </a:r>
          </a:p>
          <a:p>
            <a:pPr marL="914400" indent="-914400" algn="ctr">
              <a:buAutoNum type="arabicPeriod"/>
            </a:pP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E3D856-62BD-4F65-B426-1DE276C8AD97}"/>
              </a:ext>
            </a:extLst>
          </p:cNvPr>
          <p:cNvSpPr/>
          <p:nvPr/>
        </p:nvSpPr>
        <p:spPr>
          <a:xfrm>
            <a:off x="2255015" y="4899652"/>
            <a:ext cx="34556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Digitization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722BA042-9545-4CF3-A49C-A648A1FD6EF6}"/>
              </a:ext>
            </a:extLst>
          </p:cNvPr>
          <p:cNvSpPr/>
          <p:nvPr/>
        </p:nvSpPr>
        <p:spPr>
          <a:xfrm>
            <a:off x="3071004" y="3071004"/>
            <a:ext cx="1794294" cy="2031325"/>
          </a:xfrm>
          <a:prstGeom prst="downArrow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Male Spiky Hair">
                <a:extLst>
                  <a:ext uri="{FF2B5EF4-FFF2-40B4-BE49-F238E27FC236}">
                    <a16:creationId xmlns:a16="http://schemas.microsoft.com/office/drawing/2014/main" id="{794C4871-6B63-4DD8-A26C-8A2D4D99D57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58162742"/>
                  </p:ext>
                </p:extLst>
              </p:nvPr>
            </p:nvGraphicFramePr>
            <p:xfrm>
              <a:off x="8492671" y="2139184"/>
              <a:ext cx="2166847" cy="389496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166847" cy="3894963"/>
                    </a:xfrm>
                    <a:prstGeom prst="rect">
                      <a:avLst/>
                    </a:prstGeom>
                  </am3d:spPr>
                  <am3d:camera>
                    <am3d:pos x="0" y="0" z="647965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7999" d="1000000"/>
                    <am3d:preTrans dx="0" dy="-18108082" dz="72977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Male Spiky Hair">
                <a:extLst>
                  <a:ext uri="{FF2B5EF4-FFF2-40B4-BE49-F238E27FC236}">
                    <a16:creationId xmlns:a16="http://schemas.microsoft.com/office/drawing/2014/main" id="{794C4871-6B63-4DD8-A26C-8A2D4D99D57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92671" y="2139184"/>
                <a:ext cx="2166847" cy="3894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3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0" y="171568"/>
            <a:ext cx="83000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Do we really have changes in the way data got generated?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1C6026-8721-4C2E-9DF6-1DF81E32BE35}"/>
              </a:ext>
            </a:extLst>
          </p:cNvPr>
          <p:cNvSpPr/>
          <p:nvPr/>
        </p:nvSpPr>
        <p:spPr>
          <a:xfrm>
            <a:off x="258738" y="1345633"/>
            <a:ext cx="414286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Way to use data is changed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4AE2ACB-985D-47A6-AD1E-314E07359D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4065545"/>
              </p:ext>
            </p:extLst>
          </p:nvPr>
        </p:nvGraphicFramePr>
        <p:xfrm>
          <a:off x="598883" y="1607244"/>
          <a:ext cx="4662098" cy="2395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AC60237-6FAF-4296-A224-A28DAE6C05E3}"/>
              </a:ext>
            </a:extLst>
          </p:cNvPr>
          <p:cNvSpPr txBox="1"/>
          <p:nvPr/>
        </p:nvSpPr>
        <p:spPr>
          <a:xfrm>
            <a:off x="598883" y="3834986"/>
            <a:ext cx="4662098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Conventional RDBMS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Schema is fixed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Data is clean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Velocity is known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Very less analysis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222ACD-D213-473D-846E-141BF99176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8501" y="2129543"/>
            <a:ext cx="4598582" cy="239540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8628C1B-AB36-438E-B146-7EC60010B45A}"/>
              </a:ext>
            </a:extLst>
          </p:cNvPr>
          <p:cNvSpPr/>
          <p:nvPr/>
        </p:nvSpPr>
        <p:spPr>
          <a:xfrm>
            <a:off x="6096000" y="4785636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IN" sz="1000" dirty="0">
                <a:hlinkClick r:id="rId10"/>
              </a:rPr>
              <a:t>Source: https://www.thebetterindia.com/191925/rbi-new-rules-atm-transactions-free-debit-card-bank-india/</a:t>
            </a: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4250399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0" y="171568"/>
            <a:ext cx="83000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Do we really have changes in the way data got generated?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1C6026-8721-4C2E-9DF6-1DF81E32BE35}"/>
              </a:ext>
            </a:extLst>
          </p:cNvPr>
          <p:cNvSpPr/>
          <p:nvPr/>
        </p:nvSpPr>
        <p:spPr>
          <a:xfrm>
            <a:off x="258738" y="1345633"/>
            <a:ext cx="414286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Way to use data is changed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160A9-92D4-4C2E-8B76-0D2A9D1898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54" y="2452687"/>
            <a:ext cx="5582687" cy="23953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A59A3C-2988-45F2-88A6-A078DB87C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1041" y="2333625"/>
            <a:ext cx="5582687" cy="219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050E8A6-DD51-4D5A-ABB6-C3030A630076}"/>
              </a:ext>
            </a:extLst>
          </p:cNvPr>
          <p:cNvSpPr/>
          <p:nvPr/>
        </p:nvSpPr>
        <p:spPr>
          <a:xfrm>
            <a:off x="6965" y="6563321"/>
            <a:ext cx="342273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sz="1000" dirty="0">
                <a:hlinkClick r:id="rId6"/>
              </a:rPr>
              <a:t>Source :https://www.stitchdata.com/etldatabase/etl-process/</a:t>
            </a:r>
            <a:endParaRPr lang="en-IN" sz="1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6E0EEF-4B3C-40AE-9E66-55CDAFE6B37C}"/>
              </a:ext>
            </a:extLst>
          </p:cNvPr>
          <p:cNvSpPr/>
          <p:nvPr/>
        </p:nvSpPr>
        <p:spPr>
          <a:xfrm>
            <a:off x="378768" y="4848041"/>
            <a:ext cx="8383537" cy="203132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Once a month report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Not real time ETL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89039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0" y="171568"/>
            <a:ext cx="83000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Do we really have changes in the way data got generated?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1C6026-8721-4C2E-9DF6-1DF81E32BE35}"/>
              </a:ext>
            </a:extLst>
          </p:cNvPr>
          <p:cNvSpPr/>
          <p:nvPr/>
        </p:nvSpPr>
        <p:spPr>
          <a:xfrm>
            <a:off x="258738" y="1345633"/>
            <a:ext cx="414286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Way to use data is changed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81D8E9-5C11-426C-BA74-3B404A63B128}"/>
              </a:ext>
            </a:extLst>
          </p:cNvPr>
          <p:cNvSpPr/>
          <p:nvPr/>
        </p:nvSpPr>
        <p:spPr>
          <a:xfrm>
            <a:off x="948011" y="1742953"/>
            <a:ext cx="564257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Now more focus is on personalization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15F818-7765-4301-8DBC-C2E613DFC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258" y="3630713"/>
            <a:ext cx="2837395" cy="31624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9C3608-C016-42CA-914B-5F6A6218E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4301" y="3630713"/>
            <a:ext cx="3428816" cy="31444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DC0677-27AB-4B35-A856-D0BBAAAE51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918" y="3606473"/>
            <a:ext cx="2837396" cy="318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932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251577" y="537463"/>
            <a:ext cx="83000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How to do customization?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Female Skydiver">
                <a:extLst>
                  <a:ext uri="{FF2B5EF4-FFF2-40B4-BE49-F238E27FC236}">
                    <a16:creationId xmlns:a16="http://schemas.microsoft.com/office/drawing/2014/main" id="{7CC2F049-0B87-41DC-AD1F-B023930CF6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3776352"/>
                  </p:ext>
                </p:extLst>
              </p:nvPr>
            </p:nvGraphicFramePr>
            <p:xfrm>
              <a:off x="4401603" y="1570007"/>
              <a:ext cx="2225615" cy="455109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225615" cy="4551099"/>
                    </a:xfrm>
                    <a:prstGeom prst="rect">
                      <a:avLst/>
                    </a:prstGeom>
                  </am3d:spPr>
                  <am3d:camera>
                    <am3d:pos x="0" y="0" z="515612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94365" d="1000000"/>
                    <am3d:preTrans dx="-90802" dy="-17863806" dz="120685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9579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Female Skydiver">
                <a:extLst>
                  <a:ext uri="{FF2B5EF4-FFF2-40B4-BE49-F238E27FC236}">
                    <a16:creationId xmlns:a16="http://schemas.microsoft.com/office/drawing/2014/main" id="{7CC2F049-0B87-41DC-AD1F-B023930CF6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01603" y="1570007"/>
                <a:ext cx="2225615" cy="4551099"/>
              </a:xfrm>
              <a:prstGeom prst="rect">
                <a:avLst/>
              </a:prstGeom>
            </p:spPr>
          </p:pic>
        </mc:Fallback>
      </mc:AlternateContent>
      <p:sp>
        <p:nvSpPr>
          <p:cNvPr id="9" name="Flowchart: Sequential Access Storage 8">
            <a:extLst>
              <a:ext uri="{FF2B5EF4-FFF2-40B4-BE49-F238E27FC236}">
                <a16:creationId xmlns:a16="http://schemas.microsoft.com/office/drawing/2014/main" id="{91277FCB-E6B6-45B4-B93A-7E9DFB258FAD}"/>
              </a:ext>
            </a:extLst>
          </p:cNvPr>
          <p:cNvSpPr/>
          <p:nvPr/>
        </p:nvSpPr>
        <p:spPr>
          <a:xfrm>
            <a:off x="1397479" y="1570006"/>
            <a:ext cx="2225614" cy="1398953"/>
          </a:xfrm>
          <a:prstGeom prst="flowChartMagneticTap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What She searches?</a:t>
            </a:r>
          </a:p>
        </p:txBody>
      </p:sp>
      <p:sp>
        <p:nvSpPr>
          <p:cNvPr id="12" name="Flowchart: Sequential Access Storage 11">
            <a:extLst>
              <a:ext uri="{FF2B5EF4-FFF2-40B4-BE49-F238E27FC236}">
                <a16:creationId xmlns:a16="http://schemas.microsoft.com/office/drawing/2014/main" id="{2E7E02FE-0388-4239-B0E7-B7D4A32DA2F0}"/>
              </a:ext>
            </a:extLst>
          </p:cNvPr>
          <p:cNvSpPr/>
          <p:nvPr/>
        </p:nvSpPr>
        <p:spPr>
          <a:xfrm>
            <a:off x="1549879" y="3845556"/>
            <a:ext cx="2225614" cy="1398953"/>
          </a:xfrm>
          <a:prstGeom prst="flowChartMagneticTap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Where she is going?</a:t>
            </a:r>
          </a:p>
        </p:txBody>
      </p:sp>
      <p:sp>
        <p:nvSpPr>
          <p:cNvPr id="13" name="Flowchart: Sequential Access Storage 12">
            <a:extLst>
              <a:ext uri="{FF2B5EF4-FFF2-40B4-BE49-F238E27FC236}">
                <a16:creationId xmlns:a16="http://schemas.microsoft.com/office/drawing/2014/main" id="{E3FF819C-B654-4670-826C-CB40222AE9A2}"/>
              </a:ext>
            </a:extLst>
          </p:cNvPr>
          <p:cNvSpPr/>
          <p:nvPr/>
        </p:nvSpPr>
        <p:spPr>
          <a:xfrm>
            <a:off x="7792528" y="3889042"/>
            <a:ext cx="2225614" cy="1398953"/>
          </a:xfrm>
          <a:prstGeom prst="flowChartMagneticTap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Where is she working?</a:t>
            </a:r>
          </a:p>
        </p:txBody>
      </p:sp>
      <p:sp>
        <p:nvSpPr>
          <p:cNvPr id="14" name="Flowchart: Sequential Access Storage 13">
            <a:extLst>
              <a:ext uri="{FF2B5EF4-FFF2-40B4-BE49-F238E27FC236}">
                <a16:creationId xmlns:a16="http://schemas.microsoft.com/office/drawing/2014/main" id="{0719F8F6-B16F-4A82-8E0C-39711DE25072}"/>
              </a:ext>
            </a:extLst>
          </p:cNvPr>
          <p:cNvSpPr/>
          <p:nvPr/>
        </p:nvSpPr>
        <p:spPr>
          <a:xfrm>
            <a:off x="7517683" y="1570006"/>
            <a:ext cx="2225614" cy="1398953"/>
          </a:xfrm>
          <a:prstGeom prst="flowChartMagneticTap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With whom she is talking?</a:t>
            </a:r>
          </a:p>
        </p:txBody>
      </p:sp>
    </p:spTree>
    <p:extLst>
      <p:ext uri="{BB962C8B-B14F-4D97-AF65-F5344CB8AC3E}">
        <p14:creationId xmlns:p14="http://schemas.microsoft.com/office/powerpoint/2010/main" val="2309417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251577" y="537463"/>
            <a:ext cx="83000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DFA267"/>
                </a:solidFill>
              </a:rPr>
              <a:t>This characterized Big Data Volume</a:t>
            </a:r>
            <a:endParaRPr lang="en-IN" sz="2800" b="1" dirty="0">
              <a:solidFill>
                <a:srgbClr val="DFA267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209922"/>
            <a:ext cx="8300052" cy="0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174BFB6-D824-4E02-B7F2-39CAC61AFA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577" y="1868853"/>
            <a:ext cx="6839336" cy="407705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35EADD-A4E0-4728-8DD1-BEBE22E633F2}"/>
              </a:ext>
            </a:extLst>
          </p:cNvPr>
          <p:cNvSpPr/>
          <p:nvPr/>
        </p:nvSpPr>
        <p:spPr>
          <a:xfrm>
            <a:off x="7825253" y="5279841"/>
            <a:ext cx="4347737" cy="264687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50X growth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Contributed from multiple sources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A333C8-9355-4AD5-B0A9-1C6CFAE2FD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369" y="2167515"/>
            <a:ext cx="4005054" cy="24646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5F42340-96B2-46D9-A0B2-E6BB4FA74B33}"/>
              </a:ext>
            </a:extLst>
          </p:cNvPr>
          <p:cNvSpPr/>
          <p:nvPr/>
        </p:nvSpPr>
        <p:spPr>
          <a:xfrm>
            <a:off x="623245" y="5997371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1000" dirty="0">
                <a:hlinkClick r:id="rId6"/>
              </a:rPr>
              <a:t>Source: https://news.softpedia.com/news/Digital-Universe-to-Surpass-1-Zettabyte-in-2010-141272.shtml</a:t>
            </a: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2206982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2999</TotalTime>
  <Words>624</Words>
  <Application>Microsoft Office PowerPoint</Application>
  <PresentationFormat>Widescreen</PresentationFormat>
  <Paragraphs>120</Paragraphs>
  <Slides>21</Slides>
  <Notes>16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KVS</dc:creator>
  <cp:lastModifiedBy>sudaroli vijayakumar</cp:lastModifiedBy>
  <cp:revision>265</cp:revision>
  <dcterms:created xsi:type="dcterms:W3CDTF">2019-05-30T23:14:36Z</dcterms:created>
  <dcterms:modified xsi:type="dcterms:W3CDTF">2020-08-12T05:50:24Z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2ed062d-8486-4f50-a4f1-3cce0dd00d64_Enabled">
    <vt:lpwstr>true</vt:lpwstr>
  </property>
  <property fmtid="{D5CDD505-2E9C-101B-9397-08002B2CF9AE}" pid="3" name="MSIP_Label_f2ed062d-8486-4f50-a4f1-3cce0dd00d64_SetDate">
    <vt:lpwstr>2020-06-11T16:11:47Z</vt:lpwstr>
  </property>
  <property fmtid="{D5CDD505-2E9C-101B-9397-08002B2CF9AE}" pid="4" name="MSIP_Label_f2ed062d-8486-4f50-a4f1-3cce0dd00d64_Method">
    <vt:lpwstr>Privileged</vt:lpwstr>
  </property>
  <property fmtid="{D5CDD505-2E9C-101B-9397-08002B2CF9AE}" pid="5" name="MSIP_Label_f2ed062d-8486-4f50-a4f1-3cce0dd00d64_Name">
    <vt:lpwstr>Non-Business</vt:lpwstr>
  </property>
  <property fmtid="{D5CDD505-2E9C-101B-9397-08002B2CF9AE}" pid="6" name="MSIP_Label_f2ed062d-8486-4f50-a4f1-3cce0dd00d64_SiteId">
    <vt:lpwstr>3dd8961f-e488-4e60-8e11-a82d994e183d</vt:lpwstr>
  </property>
  <property fmtid="{D5CDD505-2E9C-101B-9397-08002B2CF9AE}" pid="7" name="MSIP_Label_f2ed062d-8486-4f50-a4f1-3cce0dd00d64_ActionId">
    <vt:lpwstr>58103051-135d-40e2-afcb-000058b9cbef</vt:lpwstr>
  </property>
  <property fmtid="{D5CDD505-2E9C-101B-9397-08002B2CF9AE}" pid="8" name="MSIP_Label_f2ed062d-8486-4f50-a4f1-3cce0dd00d64_ContentBits">
    <vt:lpwstr>0</vt:lpwstr>
  </property>
</Properties>
</file>

<file path=docProps/thumbnail.jpeg>
</file>